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12191675"/>
  <p:notesSz cx="6858000" cy="12191675"/>
  <p:embeddedFontLst>
    <p:embeddedFont>
      <p:font typeface="Play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0" roundtripDataSignature="AMtx7mh92WDA86n6d2okEvrKcmwl5mcC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Play-bold.fntdata"/><Relationship Id="rId6" Type="http://schemas.openxmlformats.org/officeDocument/2006/relationships/slide" Target="slides/slide2.xml"/><Relationship Id="rId18" Type="http://schemas.openxmlformats.org/officeDocument/2006/relationships/font" Target="fonts/Play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9" name="Google Shape;19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0" name="Google Shape;220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1" name="Google Shape;241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1" name="Google Shape;26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2" name="Google Shape;262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" name="Google Shape;3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" name="Google Shape;31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" name="Google Shape;5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2" name="Google Shape;5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3" name="Google Shape;73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4" name="Google Shape;9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5" name="Google Shape;11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6" name="Google Shape;136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7" name="Google Shape;157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8" name="Google Shape;17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658368" y="320040"/>
            <a:ext cx="329184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685800" y="1600200"/>
            <a:ext cx="987552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3400"/>
              <a:buFont typeface="Play"/>
              <a:buNone/>
            </a:pPr>
            <a:r>
              <a:rPr b="1" i="0" lang="en-US" sz="3400" u="none" cap="none" strike="noStrike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Шаблон презентации проекта</a:t>
            </a:r>
            <a:endParaRPr b="0" i="0" sz="3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713232" y="2331720"/>
            <a:ext cx="9692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Рекомендательная структура для участников опен-колла</a:t>
            </a:r>
            <a:endParaRPr b="0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731520" y="3154680"/>
            <a:ext cx="10698480" cy="1325880"/>
          </a:xfrm>
          <a:prstGeom prst="roundRect">
            <a:avLst>
              <a:gd fmla="val 6207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896112" y="3319272"/>
            <a:ext cx="1036929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Важно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896112" y="3685032"/>
            <a:ext cx="10369296" cy="66751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280"/>
              <a:buFont typeface="Arial"/>
              <a:buNone/>
            </a:pPr>
            <a:r>
              <a:rPr b="0" i="0" lang="en-US" sz="128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Материал помогает структурировать проект для заявки. Дизайн, визуальное оформление, формулировки, изображения, графики и содержательное наполнение участники определяют самостоятельно, исходя из особенностей своего проекта.</a:t>
            </a:r>
            <a:endParaRPr b="0" i="0" sz="128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749808" y="4983480"/>
            <a:ext cx="95097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Можно адаптировать количество слайдов и порядок блоков под логику проекта.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" name="Google Shape;24;p1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1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Tamyr Platform · рекомендательная структура, дизайн и наполнение участники готовят самостоятельно</a:t>
            </a:r>
            <a:endParaRPr b="0" i="0" sz="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82248b08-eeaf-4a1b-8c70-3751ecc79236.png" id="27" name="Google Shape;2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0000" y="240000"/>
            <a:ext cx="2300000" cy="661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0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fmla="val 22857" name="adj"/>
            </a:avLst>
          </a:prstGeom>
          <a:solidFill>
            <a:srgbClr val="202124"/>
          </a:solidFill>
          <a:ln cap="flat" cmpd="sng" w="12700">
            <a:solidFill>
              <a:srgbClr val="20212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0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0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b="1" i="0" lang="en-US" sz="2500" u="none" cap="none" strike="noStrike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Метрики</a:t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0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Покажите, как команда поймёт, что результат достигнут.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0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fmla="val 3830" name="adj"/>
            </a:avLst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0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Что показать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0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Для каждой цели укажите: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что измеряем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какое значение хотим получить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как проверяем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когда измеряем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0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0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Подсказка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0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Метрики должны быть проверяемыми. Хорошо сочетать количественные показатели и качественную обратную связь.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0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820"/>
              <a:buFont typeface="Arial"/>
              <a:buNone/>
            </a:pPr>
            <a:r>
              <a:rPr b="1" i="0" lang="en-US" sz="8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МЕСТО ДЛЯ ВАШЕГО СОДЕРЖАНИЯ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0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fmla="val 5143" name="adj"/>
            </a:avLst>
          </a:prstGeom>
          <a:solidFill>
            <a:srgbClr val="FFFFFF">
              <a:alpha val="94902"/>
            </a:srgbClr>
          </a:solidFill>
          <a:ln cap="flat" cmpd="sng" w="152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0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Можно использовать таблицу: цель / метрика / способ измерения / целевое значение.</a:t>
            </a:r>
            <a:endParaRPr b="0" i="1" sz="1200" u="none" cap="none" strike="noStrike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1" i="1" lang="en-US" sz="1200">
                <a:solidFill>
                  <a:srgbClr val="6B7280"/>
                </a:solidFill>
              </a:rPr>
              <a:t>Пример:</a:t>
            </a:r>
            <a:endParaRPr b="1"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i="1" lang="en-US" sz="1200">
                <a:solidFill>
                  <a:srgbClr val="6B7280"/>
                </a:solidFill>
              </a:rPr>
              <a:t>Не менее 150 активных пользователей чат-бота; через 3 месяца использования бота — сокращение времени на рабочую рутину минимум на 3 часа в неделю (данные итоговых замеров в боте).</a:t>
            </a:r>
            <a:endParaRPr i="1" sz="1200">
              <a:solidFill>
                <a:srgbClr val="6B7280"/>
              </a:solidFill>
            </a:endParaRPr>
          </a:p>
        </p:txBody>
      </p:sp>
      <p:cxnSp>
        <p:nvCxnSpPr>
          <p:cNvPr id="214" name="Google Shape;214;p10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5" name="Google Shape;215;p10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Tamyr Platform · рекомендательная структура, дизайн и наполнение участники готовят самостоятельно</a:t>
            </a:r>
            <a:endParaRPr b="0" i="0" sz="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0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fmla="val 22857" name="adj"/>
            </a:avLst>
          </a:prstGeom>
          <a:solidFill>
            <a:srgbClr val="202124"/>
          </a:solidFill>
          <a:ln cap="flat" cmpd="sng" w="12700">
            <a:solidFill>
              <a:srgbClr val="20212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1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1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b="1" i="0" lang="en-US" sz="2500" u="none" cap="none" strike="noStrike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План реализации</a:t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1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Дайте экспертам представление о сроках и последовательности работ.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1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fmla="val 3830" name="adj"/>
            </a:avLst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1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Что показать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1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подготовка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набор участников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реализация программы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мониторинг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оценка результатов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подведение итогов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1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1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Подсказка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1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Не нужно описывать каждую мелкую задачу. Покажите основные этапы и реалистичный таймлайн.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1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820"/>
              <a:buFont typeface="Arial"/>
              <a:buNone/>
            </a:pPr>
            <a:r>
              <a:rPr b="1" i="0" lang="en-US" sz="8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МЕСТО ДЛЯ ВАШЕГО СОДЕРЖАНИЯ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1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fmla="val 5143" name="adj"/>
            </a:avLst>
          </a:prstGeom>
          <a:solidFill>
            <a:srgbClr val="FFFFFF">
              <a:alpha val="94902"/>
            </a:srgbClr>
          </a:solidFill>
          <a:ln cap="flat" cmpd="sng" w="152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1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Используйте таблицу или временную шкалу: этап → период → ключевой результат этапа.</a:t>
            </a:r>
            <a:endParaRPr b="0" i="1" sz="1200" u="none" cap="none" strike="noStrike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1" i="1" lang="en-US" sz="1200">
                <a:solidFill>
                  <a:srgbClr val="6B7280"/>
                </a:solidFill>
              </a:rPr>
              <a:t>Пример: </a:t>
            </a:r>
            <a:endParaRPr b="1"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i="1" lang="en-US" sz="1200">
                <a:solidFill>
                  <a:srgbClr val="6B7280"/>
                </a:solidFill>
              </a:rPr>
              <a:t>Сентябрь-октябрь 2026: доработка функционала и запуск бота. Ноябрь-декабрь 2026: внедрение, консультации и сопровождение учителей. Январь 2027: подведение итогов, оценка эффекта и презентация отчета.</a:t>
            </a:r>
            <a:endParaRPr i="1" sz="1200">
              <a:solidFill>
                <a:srgbClr val="6B7280"/>
              </a:solidFill>
            </a:endParaRPr>
          </a:p>
        </p:txBody>
      </p:sp>
      <p:cxnSp>
        <p:nvCxnSpPr>
          <p:cNvPr id="235" name="Google Shape;235;p11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6" name="Google Shape;236;p11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Tamyr Platform · рекомендательная структура, дизайн и наполнение участники готовят самостоятельно</a:t>
            </a:r>
            <a:endParaRPr b="0" i="0" sz="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1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2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fmla="val 22857" name="adj"/>
            </a:avLst>
          </a:prstGeom>
          <a:solidFill>
            <a:srgbClr val="202124"/>
          </a:solidFill>
          <a:ln cap="flat" cmpd="sng" w="12700">
            <a:solidFill>
              <a:srgbClr val="20212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2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b="1" i="0" lang="en-US" sz="2500" u="none" cap="none" strike="noStrike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Устойчивость и развитие</a:t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2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Покажите, что произойдёт после завершения грантового периода.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2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fmla="val 3830" name="adj"/>
            </a:avLst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2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Что показать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2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какие результаты останутся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как проект сможет продолжить работу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партнёры и ресурсы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дальнейшее финансирование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возможность масштабирования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2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2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Подсказка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2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Недостаточно написать «будем искать партнёров». Объясните, какая модель развития выглядит реалистично.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2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820"/>
              <a:buFont typeface="Arial"/>
              <a:buNone/>
            </a:pPr>
            <a:r>
              <a:rPr b="1" i="0" lang="en-US" sz="8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МЕСТО ДЛЯ ВАШЕГО СОДЕРЖАНИЯ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2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fmla="val 5143" name="adj"/>
            </a:avLst>
          </a:prstGeom>
          <a:solidFill>
            <a:srgbClr val="FFFFFF">
              <a:alpha val="94902"/>
            </a:srgbClr>
          </a:solidFill>
          <a:ln cap="flat" cmpd="sng" w="152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2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Сформулируйте: что позволит проекту жить дальше и какой следующий шаг станет возможен после гранта.</a:t>
            </a:r>
            <a:endParaRPr b="0" i="1" sz="1200" u="none" cap="none" strike="noStrike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1" i="1" lang="en-US" sz="1200">
                <a:solidFill>
                  <a:srgbClr val="6B7280"/>
                </a:solidFill>
              </a:rPr>
              <a:t>Пример: </a:t>
            </a:r>
            <a:endParaRPr b="1"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i="1" lang="en-US" sz="1200">
                <a:solidFill>
                  <a:srgbClr val="6B7280"/>
                </a:solidFill>
              </a:rPr>
              <a:t>Бот остается бесплатным инструментом для пользователей пилотного проекта (первые 3 месяца после запуска). Далее поддержание сервера планируется за счет партнерства с региональным Управлением образования и внедрения подписки для частных школ Абайской области.</a:t>
            </a:r>
            <a:endParaRPr i="1" sz="1200">
              <a:solidFill>
                <a:srgbClr val="6B7280"/>
              </a:solidFill>
            </a:endParaRPr>
          </a:p>
        </p:txBody>
      </p:sp>
      <p:cxnSp>
        <p:nvCxnSpPr>
          <p:cNvPr id="256" name="Google Shape;256;p12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7" name="Google Shape;257;p12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Tamyr Platform · рекомендательная структура, дизайн и наполнение участники готовят самостоятельно</a:t>
            </a:r>
            <a:endParaRPr b="0" i="0" sz="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2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fmla="val 22857" name="adj"/>
            </a:avLst>
          </a:prstGeom>
          <a:solidFill>
            <a:srgbClr val="202124"/>
          </a:solidFill>
          <a:ln cap="flat" cmpd="sng" w="12700">
            <a:solidFill>
              <a:srgbClr val="20212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3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3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b="1" i="0" lang="en-US" sz="2500" u="none" cap="none" strike="noStrike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Финальная проверка</a:t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3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Перед отправкой посмотрите на презентацию глазами человека, который впервые видит проект.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3"/>
          <p:cNvSpPr/>
          <p:nvPr/>
        </p:nvSpPr>
        <p:spPr>
          <a:xfrm>
            <a:off x="594360" y="1508760"/>
            <a:ext cx="5394960" cy="3566160"/>
          </a:xfrm>
          <a:prstGeom prst="roundRect">
            <a:avLst>
              <a:gd fmla="val 2308" name="adj"/>
            </a:avLst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3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Проверьте, понятно ли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3"/>
          <p:cNvSpPr/>
          <p:nvPr/>
        </p:nvSpPr>
        <p:spPr>
          <a:xfrm>
            <a:off x="758952" y="2039112"/>
            <a:ext cx="5065776" cy="290779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220"/>
              <a:buFont typeface="Arial"/>
              <a:buNone/>
            </a:pPr>
            <a:r>
              <a:rPr b="0" i="0" lang="en-US" sz="12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какую проблему решает проект</a:t>
            </a:r>
            <a:endParaRPr b="0" i="0" sz="12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220"/>
              <a:buFont typeface="Arial"/>
              <a:buNone/>
            </a:pPr>
            <a:r>
              <a:rPr b="0" i="0" lang="en-US" sz="12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для кого он создан</a:t>
            </a:r>
            <a:endParaRPr b="0" i="0" sz="12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220"/>
              <a:buFont typeface="Arial"/>
              <a:buNone/>
            </a:pPr>
            <a:r>
              <a:rPr b="0" i="0" lang="en-US" sz="12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как работает решение</a:t>
            </a:r>
            <a:endParaRPr b="0" i="0" sz="12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220"/>
              <a:buFont typeface="Arial"/>
              <a:buNone/>
            </a:pPr>
            <a:r>
              <a:rPr b="0" i="0" lang="en-US" sz="12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что уже сделано</a:t>
            </a:r>
            <a:endParaRPr b="0" i="0" sz="12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220"/>
              <a:buFont typeface="Arial"/>
              <a:buNone/>
            </a:pPr>
            <a:r>
              <a:rPr b="0" i="0" lang="en-US" sz="12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каких результатов команда хочет добиться</a:t>
            </a:r>
            <a:endParaRPr b="0" i="0" sz="12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220"/>
              <a:buFont typeface="Arial"/>
              <a:buNone/>
            </a:pPr>
            <a:r>
              <a:rPr b="0" i="0" lang="en-US" sz="12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как это будет измеряться</a:t>
            </a:r>
            <a:endParaRPr b="0" i="0" sz="12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220"/>
              <a:buFont typeface="Arial"/>
              <a:buNone/>
            </a:pPr>
            <a:r>
              <a:rPr b="0" i="0" lang="en-US" sz="12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почему команда справится</a:t>
            </a:r>
            <a:endParaRPr b="0" i="0" sz="12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220"/>
              <a:buFont typeface="Arial"/>
              <a:buNone/>
            </a:pPr>
            <a:r>
              <a:rPr b="0" i="0" lang="en-US" sz="12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что будет после грантового периода</a:t>
            </a:r>
            <a:endParaRPr b="0" i="0" sz="12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3"/>
          <p:cNvSpPr/>
          <p:nvPr/>
        </p:nvSpPr>
        <p:spPr>
          <a:xfrm>
            <a:off x="6236208" y="1508760"/>
            <a:ext cx="5349240" cy="3566160"/>
          </a:xfrm>
          <a:prstGeom prst="roundRect">
            <a:avLst>
              <a:gd fmla="val 2308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3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Напоминание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3"/>
          <p:cNvSpPr/>
          <p:nvPr/>
        </p:nvSpPr>
        <p:spPr>
          <a:xfrm>
            <a:off x="6400800" y="2039112"/>
            <a:ext cx="5020056" cy="290779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220"/>
              <a:buFont typeface="Arial"/>
              <a:buNone/>
            </a:pPr>
            <a:r>
              <a:rPr b="0" i="0" lang="en-US" sz="12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Предложенная структура — ориентир, а не обязательный макет. Количество и последовательность блоков можно адаптировать под проект. Дизайн, тексты, изображения, графики и другое наполнение участники готовят самостоятельно.</a:t>
            </a:r>
            <a:endParaRPr b="0" i="0" sz="12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4" name="Google Shape;274;p13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5" name="Google Shape;275;p13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Tamyr Platform · рекомендательная структура, дизайн и наполнение участники готовят самостоятельно</a:t>
            </a:r>
            <a:endParaRPr b="0" i="0" sz="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3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fmla="val 22857" name="adj"/>
            </a:avLst>
          </a:prstGeom>
          <a:solidFill>
            <a:srgbClr val="202124"/>
          </a:solidFill>
          <a:ln cap="flat" cmpd="sng" w="12700">
            <a:solidFill>
              <a:srgbClr val="20212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b="1" i="0" lang="en-US" sz="2500" u="none" cap="none" strike="noStrike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Обложка проекта</a:t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Сформулируйте проект в одном понятном предложении.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fmla="val 3830" name="adj"/>
            </a:avLst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Что показать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название проекта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что делает проект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для какой аудитории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команда / организация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регион и контактное лицо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Подсказка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Хорошая обложка сразу отвечает на вопрос: «что это за проект и кому он помогает?»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820"/>
              <a:buFont typeface="Arial"/>
              <a:buNone/>
            </a:pPr>
            <a:r>
              <a:rPr b="1" i="0" lang="en-US" sz="8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МЕСТО ДЛЯ ВАШЕГО СОДЕРЖАНИЯ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fmla="val 5143" name="adj"/>
            </a:avLst>
          </a:prstGeom>
          <a:solidFill>
            <a:srgbClr val="FFFFFF">
              <a:alpha val="94902"/>
            </a:srgbClr>
          </a:solidFill>
          <a:ln cap="flat" cmpd="sng" w="152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Разместите название, 1–2 строки описания, логотип/название команды и контактное лицо.</a:t>
            </a:r>
            <a:endParaRPr b="0" i="1" sz="1200" u="none" cap="none" strike="noStrike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1" i="1" lang="en-US" sz="1200">
                <a:solidFill>
                  <a:srgbClr val="6B7280"/>
                </a:solidFill>
              </a:rPr>
              <a:t>Пример: </a:t>
            </a:r>
            <a:endParaRPr b="1"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i="1" lang="en-US" sz="1200">
                <a:solidFill>
                  <a:srgbClr val="6B7280"/>
                </a:solidFill>
              </a:rPr>
              <a:t>Проект: “AI-наставник”. Чат-бот для преподавателей младших классов школ Абайской области.</a:t>
            </a:r>
            <a:endParaRPr i="1" sz="1200">
              <a:solidFill>
                <a:srgbClr val="6B7280"/>
              </a:solidFill>
            </a:endParaRPr>
          </a:p>
        </p:txBody>
      </p:sp>
      <p:cxnSp>
        <p:nvCxnSpPr>
          <p:cNvPr id="46" name="Google Shape;46;p2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" name="Google Shape;47;p2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Tamyr Platform · рекомендательная структура, дизайн и наполнение участники готовят самостоятельно</a:t>
            </a:r>
            <a:endParaRPr b="0" i="0" sz="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fmla="val 22857" name="adj"/>
            </a:avLst>
          </a:prstGeom>
          <a:solidFill>
            <a:srgbClr val="202124"/>
          </a:solidFill>
          <a:ln cap="flat" cmpd="sng" w="12700">
            <a:solidFill>
              <a:srgbClr val="20212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3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b="1" i="0" lang="en-US" sz="2500" u="none" cap="none" strike="noStrike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Проблема</a:t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Опишите не просто тему, а конкретную образовательную задачу.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fmla="val 3830" name="adj"/>
            </a:avLst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3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Что показать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кто сталкивается с проблемой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где она существует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в чём проявляется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почему текущих решений недостаточно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чем подтверждается актуальность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Подсказка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Лучше раскрыть одну конкретную проблему, чем перечислить несколько больших системных тем без фокуса.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820"/>
              <a:buFont typeface="Arial"/>
              <a:buNone/>
            </a:pPr>
            <a:r>
              <a:rPr b="1" i="0" lang="en-US" sz="8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МЕСТО ДЛЯ ВАШЕГО СОДЕРЖАНИЯ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fmla="val 5143" name="adj"/>
            </a:avLst>
          </a:prstGeom>
          <a:solidFill>
            <a:srgbClr val="FFFFFF">
              <a:alpha val="94902"/>
            </a:srgbClr>
          </a:solidFill>
          <a:ln cap="flat" cmpd="sng" w="152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758952" y="4389120"/>
            <a:ext cx="10662000" cy="12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Добавьте факты, наблюдения, данные, интервью, результаты опросов или опыт вашего проекта.</a:t>
            </a:r>
            <a:endParaRPr b="0" i="1" sz="1200" u="none" cap="none" strike="noStrike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1" i="1" lang="en-US" sz="1200">
                <a:solidFill>
                  <a:srgbClr val="6B7280"/>
                </a:solidFill>
              </a:rPr>
              <a:t>Пример:</a:t>
            </a:r>
            <a:endParaRPr b="1" i="1" sz="1200">
              <a:solidFill>
                <a:srgbClr val="6B728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i="1" lang="en-US" sz="1200">
                <a:solidFill>
                  <a:srgbClr val="6B7280"/>
                </a:solidFill>
              </a:rPr>
              <a:t>Учителя младших классов в сельских школах Абайской области тратят до 70% рабочего времени на подготовку отчетов и проверку однотипных заданий. Из-за этого учителя перегружены, у них нет времени и сил на адаптацию программы под разный уровень учеников и поиск индивидуального подхода.</a:t>
            </a:r>
            <a:endParaRPr i="1" sz="1200">
              <a:solidFill>
                <a:srgbClr val="6B7280"/>
              </a:solidFill>
            </a:endParaRPr>
          </a:p>
        </p:txBody>
      </p:sp>
      <p:cxnSp>
        <p:nvCxnSpPr>
          <p:cNvPr id="67" name="Google Shape;67;p3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8" name="Google Shape;68;p3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Tamyr Platform · рекомендательная структура, дизайн и наполнение участники готовят самостоятельно</a:t>
            </a:r>
            <a:endParaRPr b="0" i="0" sz="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fmla="val 22857" name="adj"/>
            </a:avLst>
          </a:prstGeom>
          <a:solidFill>
            <a:srgbClr val="202124"/>
          </a:solidFill>
          <a:ln cap="flat" cmpd="sng" w="12700">
            <a:solidFill>
              <a:srgbClr val="20212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4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4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b="1" i="0" lang="en-US" sz="2500" u="none" cap="none" strike="noStrike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Целевая аудитория</a:t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4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Покажите, для кого создан проект и какой охват реалистичен.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4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fmla="val 3830" name="adj"/>
            </a:avLst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4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Что показать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основная аудитория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возраст / характеристики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территория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количество прямых бенефициаров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почему именно этой группе нужен проект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4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4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Подсказка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Разделяйте реальный охват в грантовый период и потенциальный масштаб в будущем.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820"/>
              <a:buFont typeface="Arial"/>
              <a:buNone/>
            </a:pPr>
            <a:r>
              <a:rPr b="1" i="0" lang="en-US" sz="8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МЕСТО ДЛЯ ВАШЕГО СОДЕРЖАНИЯ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fmla="val 5143" name="adj"/>
            </a:avLst>
          </a:prstGeom>
          <a:solidFill>
            <a:srgbClr val="FFFFFF">
              <a:alpha val="94902"/>
            </a:srgbClr>
          </a:solidFill>
          <a:ln cap="flat" cmpd="sng" w="152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4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Пример: ученики 7–9 классов трёх сельских школ — около 180 человек в течение первого года.</a:t>
            </a:r>
            <a:endParaRPr b="0" i="1" sz="1200" u="none" cap="none" strike="noStrike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1" i="1" lang="en-US" sz="1200">
                <a:solidFill>
                  <a:srgbClr val="6B7280"/>
                </a:solidFill>
              </a:rPr>
              <a:t>Пример:</a:t>
            </a:r>
            <a:endParaRPr b="1"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i="1" lang="en-US" sz="1200">
                <a:solidFill>
                  <a:srgbClr val="6B7280"/>
                </a:solidFill>
              </a:rPr>
              <a:t>Учителя начальных классов (возраст учителей 25–55 лет) школ Абайской области. В период гранта проект охватит 150 учителей из 15 школ, в потенциале — до 1 000 педагогов региона.</a:t>
            </a:r>
            <a:endParaRPr i="1" sz="1200">
              <a:solidFill>
                <a:srgbClr val="6B7280"/>
              </a:solidFill>
            </a:endParaRPr>
          </a:p>
        </p:txBody>
      </p:sp>
      <p:cxnSp>
        <p:nvCxnSpPr>
          <p:cNvPr id="88" name="Google Shape;88;p4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9" name="Google Shape;89;p4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Tamyr Platform · рекомендательная структура, дизайн и наполнение участники готовят самостоятельно</a:t>
            </a:r>
            <a:endParaRPr b="0" i="0" sz="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fmla="val 22857" name="adj"/>
            </a:avLst>
          </a:prstGeom>
          <a:solidFill>
            <a:srgbClr val="202124"/>
          </a:solidFill>
          <a:ln cap="flat" cmpd="sng" w="12700">
            <a:solidFill>
              <a:srgbClr val="20212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b="1" i="0" lang="en-US" sz="2500" u="none" cap="none" strike="noStrike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Решение</a:t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5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Объясните, как именно проект отвечает на проблему.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fmla="val 3830" name="adj"/>
            </a:avLst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Что показать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5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продукт, программа или услуга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формат работы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основные активности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как решение связано с проблемой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что изменится для аудитории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5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Подсказка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5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Используйте простую логику: проблема → действие проекта → изменение для целевой аудитории.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820"/>
              <a:buFont typeface="Arial"/>
              <a:buNone/>
            </a:pPr>
            <a:r>
              <a:rPr b="1" i="0" lang="en-US" sz="8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МЕСТО ДЛЯ ВАШЕГО СОДЕРЖАНИЯ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5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fmla="val 5143" name="adj"/>
            </a:avLst>
          </a:prstGeom>
          <a:solidFill>
            <a:srgbClr val="FFFFFF">
              <a:alpha val="94902"/>
            </a:srgbClr>
          </a:solidFill>
          <a:ln cap="flat" cmpd="sng" w="152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Опишите решение коротко и конкретно: что получает участник, как проходит программа, что создаётся в результате.</a:t>
            </a:r>
            <a:endParaRPr b="0" i="1" sz="1200" u="none" cap="none" strike="noStrike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1" i="1" lang="en-US" sz="1200">
                <a:solidFill>
                  <a:srgbClr val="6B7280"/>
                </a:solidFill>
              </a:rPr>
              <a:t>Пример: </a:t>
            </a:r>
            <a:endParaRPr b="1"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i="1" lang="en-US" sz="1200">
                <a:solidFill>
                  <a:srgbClr val="6B7280"/>
                </a:solidFill>
              </a:rPr>
              <a:t>Разработка и внедрение русско- и казахскоязычного ИИ-помощника в Telegram, который автоматизирует рутинную подготовку учебных материалов и проверку домашних заданий, и освобождает учителям до 5 часов в неделю для работы с учениками.</a:t>
            </a:r>
            <a:endParaRPr i="1" sz="1200">
              <a:solidFill>
                <a:srgbClr val="6B7280"/>
              </a:solidFill>
            </a:endParaRPr>
          </a:p>
        </p:txBody>
      </p:sp>
      <p:cxnSp>
        <p:nvCxnSpPr>
          <p:cNvPr id="109" name="Google Shape;109;p5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0" name="Google Shape;110;p5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Tamyr Platform · рекомендательная структура, дизайн и наполнение участники готовят самостоятельно</a:t>
            </a:r>
            <a:endParaRPr b="0" i="0" sz="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5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fmla="val 22857" name="adj"/>
            </a:avLst>
          </a:prstGeom>
          <a:solidFill>
            <a:srgbClr val="202124"/>
          </a:solidFill>
          <a:ln cap="flat" cmpd="sng" w="12700">
            <a:solidFill>
              <a:srgbClr val="20212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6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b="1" i="0" lang="en-US" sz="2500" u="none" cap="none" strike="noStrike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Как работает проект</a:t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6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Покажите путь участника или основные этапы программы.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6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fmla="val 3830" name="adj"/>
            </a:avLst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Что показать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6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вход участника в проект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ключевые этапы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формат сопровождения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длительность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как оценивается прогресс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6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Подсказка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6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Здесь хорошо работают схемы, таймлайны, путь участника, карта процесса.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6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820"/>
              <a:buFont typeface="Arial"/>
              <a:buNone/>
            </a:pPr>
            <a:r>
              <a:rPr b="1" i="0" lang="en-US" sz="8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МЕСТО ДЛЯ ВАШЕГО СОДЕРЖАНИЯ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fmla="val 5143" name="adj"/>
            </a:avLst>
          </a:prstGeom>
          <a:solidFill>
            <a:srgbClr val="FFFFFF">
              <a:alpha val="94902"/>
            </a:srgbClr>
          </a:solidFill>
          <a:ln cap="flat" cmpd="sng" w="152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6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Например: отбор участников → диагностика → обучение → практика → сопровождение → оценка результатов.</a:t>
            </a:r>
            <a:endParaRPr b="0" i="1" sz="1200" u="none" cap="none" strike="noStrike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br>
              <a:rPr i="1" lang="en-US" sz="1200">
                <a:solidFill>
                  <a:srgbClr val="6B7280"/>
                </a:solidFill>
              </a:rPr>
            </a:br>
            <a:r>
              <a:rPr b="1" i="1" lang="en-US" sz="1200">
                <a:solidFill>
                  <a:srgbClr val="6B7280"/>
                </a:solidFill>
              </a:rPr>
              <a:t>Пример: </a:t>
            </a:r>
            <a:endParaRPr b="1"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i="1" lang="en-US" sz="1200">
                <a:solidFill>
                  <a:srgbClr val="6B7280"/>
                </a:solidFill>
              </a:rPr>
              <a:t>Краткий Путь участника проекта:</a:t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i="1" lang="en-US" sz="1200">
                <a:solidFill>
                  <a:srgbClr val="6B7280"/>
                </a:solidFill>
              </a:rPr>
              <a:t>Регистрация на сайте → Получение доступа к боту → Вход в бот и просмотр вводной видеоинструкции → Выбор задачи для использования бота → Загрузка учебных материалов в бот для решения выбранной задачи → Получение готового решения задачи от бота → Скачивание решения в виде файла на свой компьютер/телефон → Итоговый опрос в боте и замер сэкономленного времени.</a:t>
            </a:r>
            <a:endParaRPr i="1" sz="1200">
              <a:solidFill>
                <a:srgbClr val="6B7280"/>
              </a:solidFill>
            </a:endParaRPr>
          </a:p>
        </p:txBody>
      </p:sp>
      <p:cxnSp>
        <p:nvCxnSpPr>
          <p:cNvPr id="130" name="Google Shape;130;p6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1" name="Google Shape;131;p6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Tamyr Platform · рекомендательная структура, дизайн и наполнение участники готовят самостоятельно</a:t>
            </a:r>
            <a:endParaRPr b="0" i="0" sz="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fmla="val 22857" name="adj"/>
            </a:avLst>
          </a:prstGeom>
          <a:solidFill>
            <a:srgbClr val="202124"/>
          </a:solidFill>
          <a:ln cap="flat" cmpd="sng" w="12700">
            <a:solidFill>
              <a:srgbClr val="20212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7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7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b="1" i="0" lang="en-US" sz="2500" u="none" cap="none" strike="noStrike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Что уже сделано</a:t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7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Покажите текущую стадию и подтверждение жизнеспособности проекта.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7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fmla="val 3830" name="adj"/>
            </a:avLst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7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Что показать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7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MVP / пилот / действующий проект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первые участники или пользователи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проведённые программы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обратная связь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партнёры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разработанные материалы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7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7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Подсказка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7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Даже небольшой пилот или подготовительная работа помогают экспертам понять, что проект не только на уровне идеи.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7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820"/>
              <a:buFont typeface="Arial"/>
              <a:buNone/>
            </a:pPr>
            <a:r>
              <a:rPr b="1" i="0" lang="en-US" sz="8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МЕСТО ДЛЯ ВАШЕГО СОДЕРЖАНИЯ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7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fmla="val 5143" name="adj"/>
            </a:avLst>
          </a:prstGeom>
          <a:solidFill>
            <a:srgbClr val="FFFFFF">
              <a:alpha val="94902"/>
            </a:srgbClr>
          </a:solidFill>
          <a:ln cap="flat" cmpd="sng" w="152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7"/>
          <p:cNvSpPr/>
          <p:nvPr/>
        </p:nvSpPr>
        <p:spPr>
          <a:xfrm>
            <a:off x="758952" y="4389120"/>
            <a:ext cx="10662000" cy="12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Разместите ключевые факты: что уже создано, протестировано, проведено, подтверждено или подготовлено.</a:t>
            </a:r>
            <a:endParaRPr b="0" i="1" sz="1200" u="none" cap="none" strike="noStrike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1" i="1" lang="en-US" sz="1200">
                <a:solidFill>
                  <a:srgbClr val="6B7280"/>
                </a:solidFill>
              </a:rPr>
              <a:t>Пример: </a:t>
            </a:r>
            <a:endParaRPr b="1"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i="1" lang="en-US" sz="1200">
                <a:solidFill>
                  <a:srgbClr val="6B7280"/>
                </a:solidFill>
              </a:rPr>
              <a:t>Разработан тестовый прототип чат-бота (ссылка на прототип бота в Figma). Прототип протестирован на фокус-группе из 15 учителей школы №3 г. Семей, получены первые положительные отзывы и рекомендации по доработке.</a:t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</p:txBody>
      </p:sp>
      <p:cxnSp>
        <p:nvCxnSpPr>
          <p:cNvPr id="151" name="Google Shape;151;p7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2" name="Google Shape;152;p7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Tamyr Platform · рекомендательная структура, дизайн и наполнение участники готовят самостоятельно</a:t>
            </a:r>
            <a:endParaRPr b="0" i="0" sz="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7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fmla="val 22857" name="adj"/>
            </a:avLst>
          </a:prstGeom>
          <a:solidFill>
            <a:srgbClr val="202124"/>
          </a:solidFill>
          <a:ln cap="flat" cmpd="sng" w="12700">
            <a:solidFill>
              <a:srgbClr val="20212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8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08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8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b="1" i="0" lang="en-US" sz="2500" u="none" cap="none" strike="noStrike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Команда</a:t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8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Свяжите задачи проекта с компетенциями людей.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8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fmla="val 3830" name="adj"/>
            </a:avLst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8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Что показать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8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ключевые участники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роль каждого в проекте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релевантный опыт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кто отвечает за методологию, реализацию, партнёрства, управление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8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8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Подсказка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8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Не нужно полное резюме. Важно показать, почему именно эта команда способна реализовать проект.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8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820"/>
              <a:buFont typeface="Arial"/>
              <a:buNone/>
            </a:pPr>
            <a:r>
              <a:rPr b="1" i="0" lang="en-US" sz="8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МЕСТО ДЛЯ ВАШЕГО СОДЕРЖАНИЯ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8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fmla="val 5143" name="adj"/>
            </a:avLst>
          </a:prstGeom>
          <a:solidFill>
            <a:srgbClr val="FFFFFF">
              <a:alpha val="94902"/>
            </a:srgbClr>
          </a:solidFill>
          <a:ln cap="flat" cmpd="sng" w="152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8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Формат: имя → роль в проекте → опыт, который связан с задачами проекта.</a:t>
            </a:r>
            <a:endParaRPr b="0" i="1" sz="1200" u="none" cap="none" strike="noStrike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1" i="1" lang="en-US" sz="1200">
                <a:solidFill>
                  <a:srgbClr val="6B7280"/>
                </a:solidFill>
              </a:rPr>
              <a:t>Пример: </a:t>
            </a:r>
            <a:endParaRPr b="1"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i="1" lang="en-US" sz="1200">
                <a:solidFill>
                  <a:srgbClr val="6B7280"/>
                </a:solidFill>
              </a:rPr>
              <a:t>Руководитель проекта — Айгуль Смагулова (опыт управления образовательными проектами 5 лет); Методолог — кандидат педагогических наук Ерлан Бекболатов; IT-разработчик — Дамир Тлеубаев.</a:t>
            </a:r>
            <a:endParaRPr i="1" sz="1200">
              <a:solidFill>
                <a:srgbClr val="6B7280"/>
              </a:solidFill>
            </a:endParaRPr>
          </a:p>
        </p:txBody>
      </p:sp>
      <p:cxnSp>
        <p:nvCxnSpPr>
          <p:cNvPr id="172" name="Google Shape;172;p8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3" name="Google Shape;173;p8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Tamyr Platform · рекомендательная структура, дизайн и наполнение участники готовят самостоятельно</a:t>
            </a:r>
            <a:endParaRPr b="0" i="0" sz="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8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08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fmla="val 22857" name="adj"/>
            </a:avLst>
          </a:prstGeom>
          <a:solidFill>
            <a:srgbClr val="202124"/>
          </a:solidFill>
          <a:ln cap="flat" cmpd="sng" w="12700">
            <a:solidFill>
              <a:srgbClr val="20212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9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9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b="1" i="0" lang="en-US" sz="2500" u="none" cap="none" strike="noStrike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Ожидаемые результаты</a:t>
            </a:r>
            <a:endParaRPr b="0" i="0" sz="2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9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Разделите «что будет сделано» и «что должно измениться».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9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fmla="val 3830" name="adj"/>
            </a:avLst>
          </a:prstGeom>
          <a:solidFill>
            <a:srgbClr val="F3F4F6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9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Что показать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9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Что будет сделано: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занятия, материалы, обучение, программа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40"/>
              <a:buFont typeface="Arial"/>
              <a:buNone/>
            </a:pPr>
            <a:r>
              <a:t/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Что изменится: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навыки, доступ, практики, возможности для аудитории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9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fmla="val 3830" name="adj"/>
            </a:avLst>
          </a:prstGeom>
          <a:solidFill>
            <a:srgbClr val="FFFFFF"/>
          </a:solidFill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9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Подсказка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9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anchorCtr="0" anchor="t" bIns="250" lIns="250" spcFirstLastPara="1" rIns="250" wrap="square" tIns="2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b="0" i="0" lang="en-US" sz="114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Результат — это не только мероприятие. Это изменение, которое проект хочет создать для участников.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9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820"/>
              <a:buFont typeface="Arial"/>
              <a:buNone/>
            </a:pPr>
            <a:r>
              <a:rPr b="1" i="0" lang="en-US" sz="820" u="none" cap="none" strike="noStrike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МЕСТО ДЛЯ ВАШЕГО СОДЕРЖАНИЯ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9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fmla="val 5143" name="adj"/>
            </a:avLst>
          </a:prstGeom>
          <a:solidFill>
            <a:srgbClr val="FFFFFF">
              <a:alpha val="94902"/>
            </a:srgbClr>
          </a:solidFill>
          <a:ln cap="flat" cmpd="sng" w="152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9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Опишите 3–5 ключевых результатов: продукты проекта, изменения для аудитории и эффект для образовательной среды.</a:t>
            </a:r>
            <a:endParaRPr b="0" i="1" sz="1200" u="none" cap="none" strike="noStrike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1" i="1" lang="en-US" sz="1200">
                <a:solidFill>
                  <a:srgbClr val="6B7280"/>
                </a:solidFill>
              </a:rPr>
              <a:t>Пример: </a:t>
            </a:r>
            <a:endParaRPr b="1"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t/>
            </a:r>
            <a:endParaRPr i="1" sz="1200">
              <a:solidFill>
                <a:srgbClr val="6B728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i="1" lang="en-US" sz="1200">
                <a:solidFill>
                  <a:srgbClr val="6B7280"/>
                </a:solidFill>
              </a:rPr>
              <a:t>Будет создана работающая база ИИ-промптов для школьных предметов. У учителей снизится нагрузка и уровень выгорания, появятся готовые цифровые инструменты для организации интерактивных уроков.</a:t>
            </a:r>
            <a:endParaRPr i="1" sz="1200">
              <a:solidFill>
                <a:srgbClr val="6B7280"/>
              </a:solidFill>
            </a:endParaRPr>
          </a:p>
        </p:txBody>
      </p:sp>
      <p:cxnSp>
        <p:nvCxnSpPr>
          <p:cNvPr id="193" name="Google Shape;193;p9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cap="flat" cmpd="sng" w="12700">
            <a:solidFill>
              <a:srgbClr val="E5E7E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4" name="Google Shape;194;p9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Tamyr Platform · рекомендательная структура, дизайн и наполнение участники готовят самостоятельно</a:t>
            </a:r>
            <a:endParaRPr b="0" i="0" sz="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9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2026-08-20T11:16:16Z</dcterms:created>
  <dc:creator>Tamyr Platform</dc:creator>
</cp:coreProperties>
</file>