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12192000"/>
  <p:embeddedFontLst>
    <p:embeddedFont>
      <p:font typeface="Play" pitchFamily="2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h92WDA86n6d2okEvrKcmwl5mcC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565"/>
  </p:normalViewPr>
  <p:slideViewPr>
    <p:cSldViewPr snapToGrid="0">
      <p:cViewPr varScale="1">
        <p:scale>
          <a:sx n="100" d="100"/>
          <a:sy n="100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" name="Google Shape;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8" name="Google Shape;19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9" name="Google Shape;199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0" name="Google Shape;22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1" name="Google Shape;241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2" name="Google Shape;262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" name="Google Shape;3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" name="Google Shape;31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" name="Google Shape;5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" name="Google Shape;5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" name="Google Shape;7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" name="Google Shape;94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" name="Google Shape;11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6" name="Google Shape;13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7" name="Google Shape;15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8" name="Google Shape;178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658368" y="320040"/>
            <a:ext cx="329184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685800" y="1600200"/>
            <a:ext cx="987552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3400"/>
              <a:buFont typeface="Play"/>
              <a:buNone/>
            </a:pPr>
            <a:r>
              <a:rPr lang="kk-KZ" sz="3400" b="1" i="0" u="none" strike="noStrike" cap="none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Жоба презентациясының үлгісі</a:t>
            </a:r>
            <a:endParaRPr sz="3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713232" y="2331720"/>
            <a:ext cx="969264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700"/>
              <a:buFont typeface="Arial"/>
              <a:buNone/>
            </a:pPr>
            <a:r>
              <a:rPr lang="kk-KZ" sz="1700" b="0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Ашық байқау қатысушыларына арналған нұсқаулық</a:t>
            </a:r>
            <a:endParaRPr sz="17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731520" y="3154680"/>
            <a:ext cx="10698480" cy="1325880"/>
          </a:xfrm>
          <a:prstGeom prst="roundRect">
            <a:avLst>
              <a:gd name="adj" fmla="val 6207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896112" y="3319272"/>
            <a:ext cx="1036929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Ескерту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896112" y="3685032"/>
            <a:ext cx="10369296" cy="667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280"/>
            </a:pPr>
            <a:r>
              <a:rPr lang="kk-KZ" sz="1300" dirty="0"/>
              <a:t>Осы материал</a:t>
            </a:r>
            <a:r>
              <a:rPr lang="en-KZ" sz="1300" dirty="0"/>
              <a:t> өтінімге арналған жобаны құрылымдауға көмектеседі. Дизайнды, көрнекі безендіруді, тұжырымдарды, суреттерді, графикаларды және мазмұндық толықтыруды қатысушылар өз жобаларының ерекшеліктеріне қарай өз бетінше анықтайды.</a:t>
            </a:r>
            <a:r>
              <a:rPr lang="kk-KZ" sz="1300" dirty="0">
                <a:solidFill>
                  <a:srgbClr val="1F2933"/>
                </a:solidFill>
              </a:rPr>
              <a:t>  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749808" y="4983480"/>
            <a:ext cx="950976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200"/>
            </a:pPr>
            <a:r>
              <a:rPr lang="kk-KZ" sz="1200" dirty="0">
                <a:solidFill>
                  <a:srgbClr val="6B7280"/>
                </a:solidFill>
              </a:rPr>
              <a:t>Слайдтар санын және блоктардың ретін жобаның құрылымына қарай бейімдеуге болады. </a:t>
            </a:r>
          </a:p>
        </p:txBody>
      </p:sp>
      <p:cxnSp>
        <p:nvCxnSpPr>
          <p:cNvPr id="24" name="Google Shape;24;p1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1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b="0" i="0" u="none" strike="noStrike" cap="none" dirty="0" err="1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Tamyr</a:t>
            </a:r>
            <a:r>
              <a:rPr lang="en-US" sz="750" b="0" i="0" u="none" strike="noStrike" cap="none" dirty="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 Platform · </a:t>
            </a:r>
            <a:r>
              <a:rPr lang="kk-KZ" sz="750" b="0" i="0" u="none" strike="noStrike" cap="none" dirty="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бұл құжат — нұсқаулық</a:t>
            </a:r>
            <a:r>
              <a:rPr lang="en-US" sz="750" b="0" i="0" u="none" strike="noStrike" cap="none" dirty="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ru-RU" sz="750" b="0" i="0" u="none" strike="noStrike" cap="none" dirty="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k-KZ" sz="750" b="0" i="0" u="none" strike="noStrike" cap="none" dirty="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750" b="0" i="0" u="none" strike="noStrike" cap="none" dirty="0" err="1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қ</a:t>
            </a:r>
            <a:r>
              <a:rPr lang="ru-RU" sz="750" dirty="0" err="1">
                <a:solidFill>
                  <a:srgbClr val="6B7280"/>
                </a:solidFill>
              </a:rPr>
              <a:t>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sz="7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1" descr="82248b08-eeaf-4a1b-8c70-3751ecc7923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000" y="240000"/>
            <a:ext cx="2300000" cy="661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0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0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lang="kk-KZ" sz="2500" b="1" i="0" u="none" strike="noStrike" cap="none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Көрсеткіштер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0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050"/>
            </a:pPr>
            <a:r>
              <a:rPr lang="ru-RU" sz="1050" dirty="0">
                <a:solidFill>
                  <a:srgbClr val="6B7280"/>
                </a:solidFill>
              </a:rPr>
              <a:t>Команда </a:t>
            </a:r>
            <a:r>
              <a:rPr lang="ru-RU" sz="1050" dirty="0" err="1">
                <a:solidFill>
                  <a:srgbClr val="6B7280"/>
                </a:solidFill>
              </a:rPr>
              <a:t>нәтижеге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қол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жеткізілгенін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қалай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түсінетінін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көрсетіңіз</a:t>
            </a:r>
            <a:r>
              <a:rPr lang="ru-RU" sz="1050" dirty="0">
                <a:solidFill>
                  <a:srgbClr val="6B7280"/>
                </a:solidFill>
              </a:rPr>
              <a:t>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10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10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>
                <a:solidFill>
                  <a:srgbClr val="1F2933"/>
                </a:solidFill>
              </a:rPr>
              <a:t>Мазмұны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10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ru-RU" sz="1140" dirty="0" err="1">
                <a:solidFill>
                  <a:schemeClr val="dk1"/>
                </a:solidFill>
              </a:rPr>
              <a:t>Әрбір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мақсат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үшін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мыналарды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көрсетіңіз</a:t>
            </a:r>
            <a:r>
              <a:rPr lang="ru-RU" sz="1140" dirty="0">
                <a:solidFill>
                  <a:schemeClr val="dk1"/>
                </a:solidFill>
              </a:rPr>
              <a:t>: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біз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нені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өлшейміз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қандай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құндылыққа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қол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жеткізгіміз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келеді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қалай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тексереміз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қашан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өлшейміз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10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0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1300"/>
            </a:pPr>
            <a:r>
              <a:rPr lang="kk-KZ" sz="1300" b="1" dirty="0">
                <a:solidFill>
                  <a:srgbClr val="1F2933"/>
                </a:solidFill>
              </a:rPr>
              <a:t>Кеңес</a:t>
            </a:r>
            <a:endParaRPr lang="kk-KZ" sz="1300" dirty="0">
              <a:solidFill>
                <a:schemeClr val="dk1"/>
              </a:solidFill>
            </a:endParaRPr>
          </a:p>
        </p:txBody>
      </p:sp>
      <p:sp>
        <p:nvSpPr>
          <p:cNvPr id="210" name="Google Shape;210;p10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ru-RU" sz="1140" dirty="0" err="1">
                <a:solidFill>
                  <a:srgbClr val="1F2933"/>
                </a:solidFill>
              </a:rPr>
              <a:t>Көрсеткіштерді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тексеруге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болады</a:t>
            </a:r>
            <a:r>
              <a:rPr lang="ru-RU" sz="1140" dirty="0">
                <a:solidFill>
                  <a:srgbClr val="1F2933"/>
                </a:solidFill>
              </a:rPr>
              <a:t>. </a:t>
            </a:r>
            <a:r>
              <a:rPr lang="ru-RU" sz="1140" dirty="0" err="1">
                <a:solidFill>
                  <a:srgbClr val="1F2933"/>
                </a:solidFill>
              </a:rPr>
              <a:t>Сандық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көрсеткіштерді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сапалық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кері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байланыспен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біріктірген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дұрыс</a:t>
            </a:r>
            <a:r>
              <a:rPr lang="ru-RU" sz="1140" dirty="0">
                <a:solidFill>
                  <a:srgbClr val="1F2933"/>
                </a:solidFill>
              </a:rPr>
              <a:t>.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10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820"/>
            </a:pPr>
            <a:r>
              <a:rPr lang="ru-RU" sz="820" b="1" dirty="0">
                <a:solidFill>
                  <a:srgbClr val="1F2933"/>
                </a:solidFill>
              </a:rPr>
              <a:t>МАЗМҰНЫҢЫЗҒА АРНАЛҒАН ОРЫН</a:t>
            </a:r>
            <a:endParaRPr lang="ru-RU" sz="820" dirty="0">
              <a:solidFill>
                <a:schemeClr val="dk1"/>
              </a:solidFill>
            </a:endParaRPr>
          </a:p>
        </p:txBody>
      </p:sp>
      <p:sp>
        <p:nvSpPr>
          <p:cNvPr id="212" name="Google Shape;212;p10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94902"/>
            </a:srgbClr>
          </a:solidFill>
          <a:ln w="15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0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rmAutofit/>
          </a:bodyPr>
          <a:lstStyle/>
          <a:p>
            <a:pPr lvl="0" algn="ctr">
              <a:buClr>
                <a:srgbClr val="6B7280"/>
              </a:buClr>
              <a:buSzPts val="1200"/>
            </a:pPr>
            <a:r>
              <a:rPr lang="ru-RU" sz="1200" i="1" dirty="0" err="1">
                <a:solidFill>
                  <a:srgbClr val="6B7280"/>
                </a:solidFill>
              </a:rPr>
              <a:t>Сіз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келесі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кестені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пайдалана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аласыз</a:t>
            </a:r>
            <a:r>
              <a:rPr lang="ru-RU" sz="1200" i="1" dirty="0">
                <a:solidFill>
                  <a:srgbClr val="6B7280"/>
                </a:solidFill>
              </a:rPr>
              <a:t>: </a:t>
            </a:r>
            <a:r>
              <a:rPr lang="ru-RU" sz="1200" i="1" dirty="0" err="1">
                <a:solidFill>
                  <a:srgbClr val="6B7280"/>
                </a:solidFill>
              </a:rPr>
              <a:t>мақсат</a:t>
            </a:r>
            <a:r>
              <a:rPr lang="ru-RU" sz="1200" i="1" dirty="0">
                <a:solidFill>
                  <a:srgbClr val="6B7280"/>
                </a:solidFill>
              </a:rPr>
              <a:t> / </a:t>
            </a:r>
            <a:r>
              <a:rPr lang="ru-RU" sz="1200" i="1" dirty="0" err="1">
                <a:solidFill>
                  <a:srgbClr val="6B7280"/>
                </a:solidFill>
              </a:rPr>
              <a:t>көрсеткіш</a:t>
            </a:r>
            <a:r>
              <a:rPr lang="ru-RU" sz="1200" i="1" dirty="0">
                <a:solidFill>
                  <a:srgbClr val="6B7280"/>
                </a:solidFill>
              </a:rPr>
              <a:t> / </a:t>
            </a:r>
            <a:r>
              <a:rPr lang="ru-RU" sz="1200" i="1" dirty="0" err="1">
                <a:solidFill>
                  <a:srgbClr val="6B7280"/>
                </a:solidFill>
              </a:rPr>
              <a:t>өлшеу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әдісі</a:t>
            </a:r>
            <a:r>
              <a:rPr lang="ru-RU" sz="1200" i="1" dirty="0">
                <a:solidFill>
                  <a:srgbClr val="6B7280"/>
                </a:solidFill>
              </a:rPr>
              <a:t> / </a:t>
            </a:r>
            <a:r>
              <a:rPr lang="ru-RU" sz="1200" i="1" dirty="0" err="1">
                <a:solidFill>
                  <a:srgbClr val="6B7280"/>
                </a:solidFill>
              </a:rPr>
              <a:t>мақсатты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мән</a:t>
            </a:r>
            <a:r>
              <a:rPr lang="ru-RU" sz="1200" i="1" dirty="0">
                <a:solidFill>
                  <a:srgbClr val="6B7280"/>
                </a:solidFill>
              </a:rPr>
              <a:t>.</a:t>
            </a:r>
            <a:endParaRPr sz="1200" b="0" i="1" u="none" strike="noStrike" cap="none" dirty="0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lang="kk-KZ" sz="1200" b="1" i="1" dirty="0">
                <a:solidFill>
                  <a:srgbClr val="6B7280"/>
                </a:solidFill>
              </a:rPr>
              <a:t>Мысалы:</a:t>
            </a:r>
            <a:endParaRPr sz="1200" b="1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kk-KZ" sz="1200" i="1" dirty="0">
                <a:solidFill>
                  <a:srgbClr val="6B7280"/>
                </a:solidFill>
              </a:rPr>
              <a:t>Кем дегенде 150 белсенді чат-бот пайдаланушылары; ботты 3 ай қолданғаннан кейін, күнделікті жұмысқа жұмсалатын уақыт аптасына кемінде 3 сағатқа қысқарады (боттың соңғы өлшемдеріне негізделген).</a:t>
            </a:r>
            <a:endParaRPr sz="1200" i="1" dirty="0">
              <a:solidFill>
                <a:srgbClr val="6B7280"/>
              </a:solidFill>
            </a:endParaRPr>
          </a:p>
        </p:txBody>
      </p:sp>
      <p:cxnSp>
        <p:nvCxnSpPr>
          <p:cNvPr id="214" name="Google Shape;214;p10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5" name="Google Shape;215;p10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1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1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1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1F2933"/>
              </a:buClr>
              <a:buSzPts val="2500"/>
            </a:pP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Іске</a:t>
            </a:r>
            <a:r>
              <a:rPr lang="ru-RU" sz="2500" b="1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асыру</a:t>
            </a:r>
            <a:r>
              <a:rPr lang="ru-RU" sz="2500" b="1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жоспары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1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050"/>
            </a:pPr>
            <a:r>
              <a:rPr lang="ru-RU" sz="1050" dirty="0" err="1">
                <a:solidFill>
                  <a:srgbClr val="6B7280"/>
                </a:solidFill>
              </a:rPr>
              <a:t>Сарапшыларға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жұмыстың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мерзімі</a:t>
            </a:r>
            <a:r>
              <a:rPr lang="ru-RU" sz="1050" dirty="0">
                <a:solidFill>
                  <a:srgbClr val="6B7280"/>
                </a:solidFill>
              </a:rPr>
              <a:t> мен </a:t>
            </a:r>
            <a:r>
              <a:rPr lang="ru-RU" sz="1050" dirty="0" err="1">
                <a:solidFill>
                  <a:srgbClr val="6B7280"/>
                </a:solidFill>
              </a:rPr>
              <a:t>реттілігі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туралы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түсінік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беріңіз</a:t>
            </a:r>
            <a:r>
              <a:rPr lang="ru-RU" sz="1050" dirty="0">
                <a:solidFill>
                  <a:srgbClr val="6B7280"/>
                </a:solidFill>
              </a:rPr>
              <a:t>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1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1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Мазмұны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1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дайындық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қатысушыларды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жинау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бағдарламаны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іске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асыру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мониторинг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нәтижелерді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бағалау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қорытындылау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1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1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1300"/>
            </a:pPr>
            <a:r>
              <a:rPr lang="kk-KZ" sz="1300" b="1" dirty="0">
                <a:solidFill>
                  <a:srgbClr val="1F2933"/>
                </a:solidFill>
              </a:rPr>
              <a:t>Кеңес</a:t>
            </a:r>
            <a:endParaRPr lang="kk-KZ" sz="1300" dirty="0">
              <a:solidFill>
                <a:schemeClr val="dk1"/>
              </a:solidFill>
            </a:endParaRPr>
          </a:p>
        </p:txBody>
      </p:sp>
      <p:sp>
        <p:nvSpPr>
          <p:cNvPr id="231" name="Google Shape;231;p11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ru-RU" sz="1140" dirty="0" err="1">
                <a:solidFill>
                  <a:srgbClr val="1F2933"/>
                </a:solidFill>
              </a:rPr>
              <a:t>Әрбір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кішігірім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тапсырманы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сипаттаудың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қажеті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жоқ</a:t>
            </a:r>
            <a:r>
              <a:rPr lang="ru-RU" sz="1140" dirty="0">
                <a:solidFill>
                  <a:srgbClr val="1F2933"/>
                </a:solidFill>
              </a:rPr>
              <a:t>. </a:t>
            </a:r>
            <a:r>
              <a:rPr lang="ru-RU" sz="1140" dirty="0" err="1">
                <a:solidFill>
                  <a:srgbClr val="1F2933"/>
                </a:solidFill>
              </a:rPr>
              <a:t>Негізгі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кезеңдерді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және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нақты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уақыт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мерзімін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көрсетіңіз</a:t>
            </a:r>
            <a:r>
              <a:rPr lang="ru-RU" sz="1140" dirty="0">
                <a:solidFill>
                  <a:srgbClr val="1F2933"/>
                </a:solidFill>
              </a:rPr>
              <a:t>.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11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820"/>
            </a:pPr>
            <a:r>
              <a:rPr lang="ru-RU" sz="820" b="1" dirty="0">
                <a:solidFill>
                  <a:srgbClr val="1F2933"/>
                </a:solidFill>
              </a:rPr>
              <a:t>МАЗМҰНЫҢЫЗҒА АРНАЛҒАН ОРЫН</a:t>
            </a:r>
            <a:endParaRPr lang="ru-RU" sz="820" dirty="0">
              <a:solidFill>
                <a:schemeClr val="dk1"/>
              </a:solidFill>
            </a:endParaRPr>
          </a:p>
        </p:txBody>
      </p:sp>
      <p:sp>
        <p:nvSpPr>
          <p:cNvPr id="233" name="Google Shape;233;p11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94902"/>
            </a:srgbClr>
          </a:solidFill>
          <a:ln w="15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1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rmAutofit/>
          </a:bodyPr>
          <a:lstStyle/>
          <a:p>
            <a:pPr lvl="0" algn="ctr">
              <a:buClr>
                <a:srgbClr val="6B7280"/>
              </a:buClr>
              <a:buSzPts val="1200"/>
            </a:pPr>
            <a:r>
              <a:rPr lang="ru-RU" sz="1200" i="1" dirty="0" err="1">
                <a:solidFill>
                  <a:srgbClr val="6B7280"/>
                </a:solidFill>
              </a:rPr>
              <a:t>Кестені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немесе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уақыт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мерзімін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пайдаланыңыз</a:t>
            </a:r>
            <a:r>
              <a:rPr lang="ru-RU" sz="1200" i="1" dirty="0">
                <a:solidFill>
                  <a:srgbClr val="6B7280"/>
                </a:solidFill>
              </a:rPr>
              <a:t>: </a:t>
            </a:r>
            <a:r>
              <a:rPr lang="ru-RU" sz="1200" i="1" dirty="0" err="1">
                <a:solidFill>
                  <a:srgbClr val="6B7280"/>
                </a:solidFill>
              </a:rPr>
              <a:t>кезең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мерзім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кезеңнің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негізгі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нәтижесі</a:t>
            </a:r>
            <a:r>
              <a:rPr lang="ru-RU" sz="1200" i="1" dirty="0">
                <a:solidFill>
                  <a:srgbClr val="6B7280"/>
                </a:solidFill>
              </a:rPr>
              <a:t>.</a:t>
            </a:r>
            <a:endParaRPr sz="1200" b="0" i="1" u="none" strike="noStrike" cap="none" dirty="0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lang="kk-KZ" sz="1200" b="1" i="1" dirty="0">
                <a:solidFill>
                  <a:srgbClr val="6B7280"/>
                </a:solidFill>
              </a:rPr>
              <a:t>Мысалы</a:t>
            </a:r>
            <a:r>
              <a:rPr lang="en-US" sz="1200" b="1" i="1" dirty="0">
                <a:solidFill>
                  <a:srgbClr val="6B7280"/>
                </a:solidFill>
              </a:rPr>
              <a:t>: </a:t>
            </a:r>
            <a:endParaRPr sz="1200" b="1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lang="ru-RU" sz="1200" i="1" dirty="0">
                <a:solidFill>
                  <a:srgbClr val="6B7280"/>
                </a:solidFill>
              </a:rPr>
              <a:t>2026 </a:t>
            </a:r>
            <a:r>
              <a:rPr lang="ru-RU" sz="1200" i="1" dirty="0" err="1">
                <a:solidFill>
                  <a:srgbClr val="6B7280"/>
                </a:solidFill>
              </a:rPr>
              <a:t>жылдың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қыркүйек-қазан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айлары</a:t>
            </a:r>
            <a:r>
              <a:rPr lang="ru-RU" sz="1200" i="1" dirty="0">
                <a:solidFill>
                  <a:srgbClr val="6B7280"/>
                </a:solidFill>
              </a:rPr>
              <a:t>: </a:t>
            </a:r>
            <a:r>
              <a:rPr lang="ru-RU" sz="1200" i="1" dirty="0" err="1">
                <a:solidFill>
                  <a:srgbClr val="6B7280"/>
                </a:solidFill>
              </a:rPr>
              <a:t>функционалды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жетілдіру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және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боттарды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іске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қосу</a:t>
            </a:r>
            <a:r>
              <a:rPr lang="ru-RU" sz="1200" i="1" dirty="0">
                <a:solidFill>
                  <a:srgbClr val="6B7280"/>
                </a:solidFill>
              </a:rPr>
              <a:t>. 2026 </a:t>
            </a:r>
            <a:r>
              <a:rPr lang="ru-RU" sz="1200" i="1" dirty="0" err="1">
                <a:solidFill>
                  <a:srgbClr val="6B7280"/>
                </a:solidFill>
              </a:rPr>
              <a:t>жылдың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қараша-желтоқсан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айлары</a:t>
            </a:r>
            <a:r>
              <a:rPr lang="ru-RU" sz="1200" i="1" dirty="0">
                <a:solidFill>
                  <a:srgbClr val="6B7280"/>
                </a:solidFill>
              </a:rPr>
              <a:t>: </a:t>
            </a:r>
            <a:r>
              <a:rPr lang="ru-RU" sz="1200" i="1" dirty="0" err="1">
                <a:solidFill>
                  <a:srgbClr val="6B7280"/>
                </a:solidFill>
              </a:rPr>
              <a:t>іске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асыру</a:t>
            </a:r>
            <a:r>
              <a:rPr lang="ru-RU" sz="1200" i="1" dirty="0">
                <a:solidFill>
                  <a:srgbClr val="6B7280"/>
                </a:solidFill>
              </a:rPr>
              <a:t>, </a:t>
            </a:r>
            <a:r>
              <a:rPr lang="ru-RU" sz="1200" i="1" dirty="0" err="1">
                <a:solidFill>
                  <a:srgbClr val="6B7280"/>
                </a:solidFill>
              </a:rPr>
              <a:t>кеңес</a:t>
            </a:r>
            <a:r>
              <a:rPr lang="ru-RU" sz="1200" i="1" dirty="0">
                <a:solidFill>
                  <a:srgbClr val="6B7280"/>
                </a:solidFill>
              </a:rPr>
              <a:t> беру </a:t>
            </a:r>
            <a:r>
              <a:rPr lang="ru-RU" sz="1200" i="1" dirty="0" err="1">
                <a:solidFill>
                  <a:srgbClr val="6B7280"/>
                </a:solidFill>
              </a:rPr>
              <a:t>және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мұғалімдерді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қолдау</a:t>
            </a:r>
            <a:r>
              <a:rPr lang="ru-RU" sz="1200" i="1" dirty="0">
                <a:solidFill>
                  <a:srgbClr val="6B7280"/>
                </a:solidFill>
              </a:rPr>
              <a:t>. 2027 </a:t>
            </a:r>
            <a:r>
              <a:rPr lang="ru-RU" sz="1200" i="1" dirty="0" err="1">
                <a:solidFill>
                  <a:srgbClr val="6B7280"/>
                </a:solidFill>
              </a:rPr>
              <a:t>жылдың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қаңтары</a:t>
            </a:r>
            <a:r>
              <a:rPr lang="ru-RU" sz="1200" i="1" dirty="0">
                <a:solidFill>
                  <a:srgbClr val="6B7280"/>
                </a:solidFill>
              </a:rPr>
              <a:t>: </a:t>
            </a:r>
            <a:r>
              <a:rPr lang="ru-RU" sz="1200" i="1" dirty="0" err="1">
                <a:solidFill>
                  <a:srgbClr val="6B7280"/>
                </a:solidFill>
              </a:rPr>
              <a:t>қорытындылау</a:t>
            </a:r>
            <a:r>
              <a:rPr lang="ru-RU" sz="1200" i="1" dirty="0">
                <a:solidFill>
                  <a:srgbClr val="6B7280"/>
                </a:solidFill>
              </a:rPr>
              <a:t>, </a:t>
            </a:r>
            <a:r>
              <a:rPr lang="ru-RU" sz="1200" i="1" dirty="0" err="1">
                <a:solidFill>
                  <a:srgbClr val="6B7280"/>
                </a:solidFill>
              </a:rPr>
              <a:t>нәтижелерді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бағалау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және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есептеме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ұсыну</a:t>
            </a:r>
            <a:r>
              <a:rPr lang="ru-RU" sz="1200" i="1" dirty="0">
                <a:solidFill>
                  <a:srgbClr val="6B7280"/>
                </a:solidFill>
              </a:rPr>
              <a:t>.</a:t>
            </a:r>
            <a:endParaRPr sz="1200" i="1" dirty="0">
              <a:solidFill>
                <a:srgbClr val="6B7280"/>
              </a:solidFill>
            </a:endParaRPr>
          </a:p>
        </p:txBody>
      </p:sp>
      <p:cxnSp>
        <p:nvCxnSpPr>
          <p:cNvPr id="235" name="Google Shape;235;p11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6" name="Google Shape;236;p11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237" name="Google Shape;237;p11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2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2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1F2933"/>
              </a:buClr>
              <a:buSzPts val="2500"/>
            </a:pP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Тұрақтылық</a:t>
            </a:r>
            <a:r>
              <a:rPr lang="ru-RU" sz="2500" b="1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және</a:t>
            </a:r>
            <a:r>
              <a:rPr lang="ru-RU" sz="2500" b="1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 даму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2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050"/>
            </a:pPr>
            <a:r>
              <a:rPr lang="ru-RU" sz="1050" dirty="0">
                <a:solidFill>
                  <a:srgbClr val="6B7280"/>
                </a:solidFill>
              </a:rPr>
              <a:t>Грант </a:t>
            </a:r>
            <a:r>
              <a:rPr lang="ru-RU" sz="1050" dirty="0" err="1">
                <a:solidFill>
                  <a:srgbClr val="6B7280"/>
                </a:solidFill>
              </a:rPr>
              <a:t>мерзімі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аяқталғаннан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кейін</a:t>
            </a:r>
            <a:r>
              <a:rPr lang="ru-RU" sz="1050" dirty="0">
                <a:solidFill>
                  <a:srgbClr val="6B7280"/>
                </a:solidFill>
              </a:rPr>
              <a:t> не </a:t>
            </a:r>
            <a:r>
              <a:rPr lang="ru-RU" sz="1050" dirty="0" err="1">
                <a:solidFill>
                  <a:srgbClr val="6B7280"/>
                </a:solidFill>
              </a:rPr>
              <a:t>болатынын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көрсетіңіз</a:t>
            </a:r>
            <a:r>
              <a:rPr lang="ru-RU" sz="1050" dirty="0">
                <a:solidFill>
                  <a:srgbClr val="6B7280"/>
                </a:solidFill>
              </a:rPr>
              <a:t>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2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2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Мазмұны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2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қандай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нәтижелер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сақталады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жоба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өз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жұмысын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қалай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жалғастыра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алады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серіктестер</a:t>
            </a:r>
            <a:r>
              <a:rPr lang="ru-RU" sz="1140" dirty="0">
                <a:solidFill>
                  <a:schemeClr val="dk1"/>
                </a:solidFill>
              </a:rPr>
              <a:t> мен </a:t>
            </a:r>
            <a:r>
              <a:rPr lang="ru-RU" sz="1140" dirty="0" err="1">
                <a:solidFill>
                  <a:schemeClr val="dk1"/>
                </a:solidFill>
              </a:rPr>
              <a:t>ресурстар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болашақ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қаржыландыру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масштабтау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мүмкіндігі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2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2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Кеңес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2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Тек «біз серіктестер іздейміз» деп жазу жеткіліксіз. Қандай даму моделі шынайы екенін сипаттап көрсетіңіз.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12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820"/>
            </a:pPr>
            <a:r>
              <a:rPr lang="ru-RU" sz="820" b="1" dirty="0">
                <a:solidFill>
                  <a:srgbClr val="1F2933"/>
                </a:solidFill>
              </a:rPr>
              <a:t>МАЗМҰНЫҢЫЗҒА АРНАЛҒАН ОРЫН</a:t>
            </a:r>
            <a:endParaRPr lang="ru-RU" sz="820" dirty="0">
              <a:solidFill>
                <a:schemeClr val="dk1"/>
              </a:solidFill>
            </a:endParaRPr>
          </a:p>
        </p:txBody>
      </p:sp>
      <p:sp>
        <p:nvSpPr>
          <p:cNvPr id="254" name="Google Shape;254;p12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94902"/>
            </a:srgbClr>
          </a:solidFill>
          <a:ln w="15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12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rmAutofit fontScale="92500" lnSpcReduction="10000"/>
          </a:bodyPr>
          <a:lstStyle/>
          <a:p>
            <a:pPr lvl="0" algn="ctr">
              <a:buClr>
                <a:srgbClr val="6B7280"/>
              </a:buClr>
              <a:buSzPts val="1200"/>
            </a:pPr>
            <a:r>
              <a:rPr lang="kk-KZ" sz="1200" i="1" dirty="0">
                <a:solidFill>
                  <a:srgbClr val="6B7280"/>
                </a:solidFill>
              </a:rPr>
              <a:t>Жобаның жалғасуына не мүмкіндік беретінін және гранттан кейін келесі қадам қандай болатынын тұжырымдаңыз</a:t>
            </a:r>
            <a:endParaRPr lang="kk-KZ" sz="1200" b="0" i="1" u="none" strike="noStrike" cap="none" dirty="0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b="0" i="1" u="none" strike="noStrike" cap="none" dirty="0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lang="kk-KZ" sz="1200" b="1" i="1" dirty="0">
                <a:solidFill>
                  <a:srgbClr val="6B7280"/>
                </a:solidFill>
              </a:rPr>
              <a:t>Мысалы: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b="1" i="1" dirty="0">
              <a:solidFill>
                <a:srgbClr val="6B7280"/>
              </a:solidFill>
            </a:endParaRPr>
          </a:p>
          <a:p>
            <a:pPr algn="ctr">
              <a:buClr>
                <a:srgbClr val="6B7280"/>
              </a:buClr>
              <a:buSzPts val="1200"/>
            </a:pPr>
            <a:r>
              <a:rPr lang="ru-RU" sz="1200" i="1" dirty="0">
                <a:solidFill>
                  <a:srgbClr val="6B7280"/>
                </a:solidFill>
              </a:rPr>
              <a:t>Бот </a:t>
            </a:r>
            <a:r>
              <a:rPr lang="ru-RU" sz="1200" i="1" dirty="0" err="1">
                <a:solidFill>
                  <a:srgbClr val="6B7280"/>
                </a:solidFill>
              </a:rPr>
              <a:t>пилоттық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жоба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пайдаланушылары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үшін</a:t>
            </a:r>
            <a:r>
              <a:rPr lang="ru-RU" sz="1200" i="1" dirty="0">
                <a:solidFill>
                  <a:srgbClr val="6B7280"/>
                </a:solidFill>
              </a:rPr>
              <a:t> (</a:t>
            </a:r>
            <a:r>
              <a:rPr lang="ru-RU" sz="1200" i="1" dirty="0" err="1">
                <a:solidFill>
                  <a:srgbClr val="6B7280"/>
                </a:solidFill>
              </a:rPr>
              <a:t>іске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қосылғаннан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кейінгі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алғашқы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үш</a:t>
            </a:r>
            <a:r>
              <a:rPr lang="ru-RU" sz="1200" i="1" dirty="0">
                <a:solidFill>
                  <a:srgbClr val="6B7280"/>
                </a:solidFill>
              </a:rPr>
              <a:t> айда) </a:t>
            </a:r>
            <a:r>
              <a:rPr lang="ru-RU" sz="1200" i="1" dirty="0" err="1">
                <a:solidFill>
                  <a:srgbClr val="6B7280"/>
                </a:solidFill>
              </a:rPr>
              <a:t>тегін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құрал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болып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қала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береді</a:t>
            </a:r>
            <a:r>
              <a:rPr lang="ru-RU" sz="1200" i="1" dirty="0">
                <a:solidFill>
                  <a:srgbClr val="6B7280"/>
                </a:solidFill>
              </a:rPr>
              <a:t>. </a:t>
            </a:r>
            <a:r>
              <a:rPr lang="ru-RU" sz="1200" i="1" dirty="0" err="1">
                <a:solidFill>
                  <a:srgbClr val="6B7280"/>
                </a:solidFill>
              </a:rPr>
              <a:t>Одан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әрі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серверді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қолдау</a:t>
            </a:r>
            <a:r>
              <a:rPr lang="ru-RU" sz="1200" i="1" dirty="0">
                <a:solidFill>
                  <a:srgbClr val="6B7280"/>
                </a:solidFill>
              </a:rPr>
              <a:t> Абай </a:t>
            </a:r>
            <a:r>
              <a:rPr lang="ru-RU" sz="1200" i="1" dirty="0" err="1">
                <a:solidFill>
                  <a:srgbClr val="6B7280"/>
                </a:solidFill>
              </a:rPr>
              <a:t>облысының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өңірлік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Білім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басқармасымен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серіктестік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орнату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және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облыстағы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жекеменшік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мектептер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үшін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жазылым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жүйесін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енгізу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есебінен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жүзеге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асырылады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деп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жоспарлануда</a:t>
            </a:r>
            <a:r>
              <a:rPr lang="ru-RU" sz="1200" i="1" dirty="0">
                <a:solidFill>
                  <a:srgbClr val="6B7280"/>
                </a:solidFill>
              </a:rPr>
              <a:t>.</a:t>
            </a:r>
            <a:endParaRPr sz="1200" i="1" dirty="0">
              <a:solidFill>
                <a:srgbClr val="6B7280"/>
              </a:solidFill>
            </a:endParaRPr>
          </a:p>
        </p:txBody>
      </p:sp>
      <p:cxnSp>
        <p:nvCxnSpPr>
          <p:cNvPr id="256" name="Google Shape;256;p12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7" name="Google Shape;257;p12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258" name="Google Shape;258;p12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3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3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3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1F2933"/>
              </a:buClr>
              <a:buSzPts val="2500"/>
            </a:pP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Соңғы</a:t>
            </a:r>
            <a:r>
              <a:rPr lang="ru-RU" sz="2500" b="1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тексеру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3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050"/>
            </a:pPr>
            <a:r>
              <a:rPr lang="kk-KZ" sz="1050" dirty="0">
                <a:solidFill>
                  <a:srgbClr val="6B7280"/>
                </a:solidFill>
              </a:rPr>
              <a:t>Жібермес бұрын, презентацияға жобаны бірінші рет көріп отырған адамның көзімен қараңыз.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3"/>
          <p:cNvSpPr/>
          <p:nvPr/>
        </p:nvSpPr>
        <p:spPr>
          <a:xfrm>
            <a:off x="594360" y="1508760"/>
            <a:ext cx="5394960" cy="3566160"/>
          </a:xfrm>
          <a:prstGeom prst="roundRect">
            <a:avLst>
              <a:gd name="adj" fmla="val 2308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3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Түсінікті әрі нақты жазылғанын тексеріңіз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3"/>
          <p:cNvSpPr/>
          <p:nvPr/>
        </p:nvSpPr>
        <p:spPr>
          <a:xfrm>
            <a:off x="758952" y="2039112"/>
            <a:ext cx="5065776" cy="2907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/>
            <a:r>
              <a:rPr lang="en-US" sz="1100" dirty="0">
                <a:solidFill>
                  <a:srgbClr val="1F2933"/>
                </a:solidFill>
              </a:rPr>
              <a:t>• </a:t>
            </a:r>
            <a:r>
              <a:rPr lang="en-KZ" sz="1100" dirty="0"/>
              <a:t>жоба қандай мәселені шешеді;</a:t>
            </a:r>
          </a:p>
          <a:p>
            <a:pPr lvl="0"/>
            <a:r>
              <a:rPr lang="en-US" sz="1100" dirty="0">
                <a:solidFill>
                  <a:srgbClr val="1F2933"/>
                </a:solidFill>
              </a:rPr>
              <a:t>• </a:t>
            </a:r>
            <a:r>
              <a:rPr lang="en-KZ" sz="1100" dirty="0"/>
              <a:t>жоба кім</a:t>
            </a:r>
            <a:r>
              <a:rPr lang="kk-KZ" sz="1100" dirty="0"/>
              <a:t> </a:t>
            </a:r>
            <a:r>
              <a:rPr lang="en-KZ" sz="1100" dirty="0"/>
              <a:t>үшін әзірленген;</a:t>
            </a:r>
          </a:p>
          <a:p>
            <a:pPr lvl="0"/>
            <a:r>
              <a:rPr lang="en-US" sz="1100" dirty="0">
                <a:solidFill>
                  <a:srgbClr val="1F2933"/>
                </a:solidFill>
              </a:rPr>
              <a:t>• </a:t>
            </a:r>
            <a:r>
              <a:rPr lang="en-KZ" sz="1100" dirty="0"/>
              <a:t>шешім қалай жұмыс істейді;</a:t>
            </a:r>
          </a:p>
          <a:p>
            <a:pPr lvl="0"/>
            <a:r>
              <a:rPr lang="en-US" sz="1100" dirty="0">
                <a:solidFill>
                  <a:srgbClr val="1F2933"/>
                </a:solidFill>
              </a:rPr>
              <a:t>• </a:t>
            </a:r>
            <a:r>
              <a:rPr lang="en-KZ" sz="1100" dirty="0"/>
              <a:t>осы уақытқа дейін не жасалды;</a:t>
            </a:r>
          </a:p>
          <a:p>
            <a:pPr lvl="0"/>
            <a:r>
              <a:rPr lang="en-US" sz="1100" dirty="0">
                <a:solidFill>
                  <a:srgbClr val="1F2933"/>
                </a:solidFill>
              </a:rPr>
              <a:t>• </a:t>
            </a:r>
            <a:r>
              <a:rPr lang="kk-KZ" sz="1100" dirty="0"/>
              <a:t>ұжым</a:t>
            </a:r>
            <a:r>
              <a:rPr lang="en-KZ" sz="1100" dirty="0"/>
              <a:t> қандай нәтижелерге қол жеткізуді көздейді;</a:t>
            </a:r>
          </a:p>
          <a:p>
            <a:pPr lvl="0"/>
            <a:r>
              <a:rPr lang="en-US" sz="1100" dirty="0">
                <a:solidFill>
                  <a:srgbClr val="1F2933"/>
                </a:solidFill>
              </a:rPr>
              <a:t>• </a:t>
            </a:r>
            <a:r>
              <a:rPr lang="en-KZ" sz="1100" dirty="0"/>
              <a:t>нәтижелер қалай өлшенеді;</a:t>
            </a:r>
          </a:p>
          <a:p>
            <a:pPr lvl="0"/>
            <a:r>
              <a:rPr lang="en-US" sz="1100" dirty="0">
                <a:solidFill>
                  <a:srgbClr val="1F2933"/>
                </a:solidFill>
              </a:rPr>
              <a:t>• </a:t>
            </a:r>
            <a:r>
              <a:rPr lang="en-KZ" sz="1100" dirty="0"/>
              <a:t>команда бұл міндетті неге орындай алады;</a:t>
            </a:r>
          </a:p>
          <a:p>
            <a:pPr lvl="0"/>
            <a:r>
              <a:rPr lang="en-US" sz="1100" dirty="0">
                <a:solidFill>
                  <a:srgbClr val="1F2933"/>
                </a:solidFill>
              </a:rPr>
              <a:t>• </a:t>
            </a:r>
            <a:r>
              <a:rPr lang="en-KZ" sz="1100" dirty="0"/>
              <a:t>гранттық кезең аяқталғаннан кейін жоба қалай жалғасады.</a:t>
            </a:r>
          </a:p>
        </p:txBody>
      </p:sp>
      <p:sp>
        <p:nvSpPr>
          <p:cNvPr id="271" name="Google Shape;271;p13"/>
          <p:cNvSpPr/>
          <p:nvPr/>
        </p:nvSpPr>
        <p:spPr>
          <a:xfrm>
            <a:off x="6236208" y="1508760"/>
            <a:ext cx="5349240" cy="356616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3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Ескерту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3"/>
          <p:cNvSpPr/>
          <p:nvPr/>
        </p:nvSpPr>
        <p:spPr>
          <a:xfrm>
            <a:off x="6400800" y="2039112"/>
            <a:ext cx="5020056" cy="2907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220"/>
            </a:pPr>
            <a:r>
              <a:rPr lang="kk-KZ" sz="1220" dirty="0">
                <a:solidFill>
                  <a:srgbClr val="1F2933"/>
                </a:solidFill>
              </a:rPr>
              <a:t>Ұсынылған құрылым міндетті орналасу емес, нұсқаулық болып табылады. Блоктардың саны мен реттілігін жобаға қарай бейімдеуге болады. Қатысушылар дизайнды, мәтінді, суреттерді, графиканы және басқа да мазмұнды өздері жасауға жауапты.</a:t>
            </a:r>
            <a:endParaRPr sz="12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4" name="Google Shape;274;p13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5" name="Google Shape;275;p13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276" name="Google Shape;276;p13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1F2933"/>
              </a:buClr>
              <a:buSzPts val="2500"/>
            </a:pP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Жоба</a:t>
            </a:r>
            <a:r>
              <a:rPr lang="ru-RU" sz="2500" b="1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мұқабасы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050"/>
            </a:pPr>
            <a:r>
              <a:rPr lang="ru-RU" sz="1050" dirty="0" err="1">
                <a:solidFill>
                  <a:srgbClr val="6B7280"/>
                </a:solidFill>
              </a:rPr>
              <a:t>Жобаңызды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бір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нақты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сөйлеммен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сипаттаңыз</a:t>
            </a:r>
            <a:r>
              <a:rPr lang="ru-RU" sz="1050" dirty="0">
                <a:solidFill>
                  <a:srgbClr val="6B7280"/>
                </a:solidFill>
              </a:rPr>
              <a:t>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Мазмұны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lang="kk-KZ" sz="1140" dirty="0">
                <a:solidFill>
                  <a:srgbClr val="1F2933"/>
                </a:solidFill>
              </a:rPr>
              <a:t>• жоба атауы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жобаның сипаттамасы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қандай аудиторияға арналған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топ / ұйым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аймақ және байланыстағы тұлға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Кеңес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ru-RU" sz="1140" dirty="0" err="1">
                <a:solidFill>
                  <a:srgbClr val="1F2933"/>
                </a:solidFill>
              </a:rPr>
              <a:t>Жақсы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мұқаба</a:t>
            </a:r>
            <a:r>
              <a:rPr lang="ru-RU" sz="1140" dirty="0">
                <a:solidFill>
                  <a:srgbClr val="1F2933"/>
                </a:solidFill>
              </a:rPr>
              <a:t> «</a:t>
            </a:r>
            <a:r>
              <a:rPr lang="ru-RU" sz="1140" dirty="0" err="1">
                <a:solidFill>
                  <a:srgbClr val="1F2933"/>
                </a:solidFill>
              </a:rPr>
              <a:t>бұл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қандай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жоба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және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ол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кімге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пайдалы</a:t>
            </a:r>
            <a:r>
              <a:rPr lang="ru-RU" sz="1140" dirty="0">
                <a:solidFill>
                  <a:srgbClr val="1F2933"/>
                </a:solidFill>
              </a:rPr>
              <a:t>?» </a:t>
            </a:r>
            <a:r>
              <a:rPr lang="ru-RU" sz="1140" dirty="0" err="1">
                <a:solidFill>
                  <a:srgbClr val="1F2933"/>
                </a:solidFill>
              </a:rPr>
              <a:t>деген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сұраққа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бірден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жауап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береді</a:t>
            </a:r>
            <a:r>
              <a:rPr lang="ru-RU" sz="1140" dirty="0">
                <a:solidFill>
                  <a:srgbClr val="1F2933"/>
                </a:solidFill>
              </a:rPr>
              <a:t>.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820"/>
            </a:pPr>
            <a:r>
              <a:rPr lang="ru-RU" sz="820" b="1" dirty="0">
                <a:solidFill>
                  <a:srgbClr val="1F2933"/>
                </a:solidFill>
              </a:rPr>
              <a:t>МАЗМҰНЫҢЫЗҒА АРНАЛҒАН ОРЫН</a:t>
            </a:r>
            <a:endParaRPr sz="82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94902"/>
            </a:srgbClr>
          </a:solidFill>
          <a:ln w="15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lang="kk-KZ" sz="1200" i="1" dirty="0">
                <a:solidFill>
                  <a:srgbClr val="6B7280"/>
                </a:solidFill>
              </a:rPr>
              <a:t>Тақырыпты, 1-2 жолдан тұратын сипаттаманы, логотипті/команда атауын және байланыстағы тұлға жайлы ақпаратты қосыңыз.</a:t>
            </a:r>
          </a:p>
          <a:p>
            <a:pPr lvl="0" algn="ctr">
              <a:buClr>
                <a:srgbClr val="6B7280"/>
              </a:buClr>
              <a:buSzPts val="1200"/>
            </a:pPr>
            <a:endParaRPr lang="kk-KZ" sz="1200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kk-KZ" sz="1200" b="1" i="1" dirty="0">
                <a:solidFill>
                  <a:srgbClr val="6B7280"/>
                </a:solidFill>
              </a:rPr>
              <a:t>Мысалы:</a:t>
            </a:r>
          </a:p>
          <a:p>
            <a:pPr lvl="0" algn="ctr">
              <a:buClr>
                <a:srgbClr val="6B7280"/>
              </a:buClr>
              <a:buSzPts val="1200"/>
            </a:pPr>
            <a:endParaRPr lang="kk-KZ" sz="1200" b="1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kk-KZ" sz="1200" i="1" dirty="0">
                <a:solidFill>
                  <a:srgbClr val="6B7280"/>
                </a:solidFill>
              </a:rPr>
              <a:t>Жоба: "</a:t>
            </a:r>
            <a:r>
              <a:rPr lang="en-US" sz="1200" i="1" dirty="0">
                <a:solidFill>
                  <a:srgbClr val="6B7280"/>
                </a:solidFill>
              </a:rPr>
              <a:t>AI </a:t>
            </a:r>
            <a:r>
              <a:rPr lang="kk-KZ" sz="1200" i="1" dirty="0">
                <a:solidFill>
                  <a:srgbClr val="6B7280"/>
                </a:solidFill>
              </a:rPr>
              <a:t>тәлімгер</a:t>
            </a:r>
            <a:r>
              <a:rPr lang="en-US" sz="1200" i="1" dirty="0">
                <a:solidFill>
                  <a:srgbClr val="6B7280"/>
                </a:solidFill>
              </a:rPr>
              <a:t>". </a:t>
            </a:r>
            <a:r>
              <a:rPr lang="kk-KZ" sz="1200" i="1" dirty="0">
                <a:solidFill>
                  <a:srgbClr val="6B7280"/>
                </a:solidFill>
              </a:rPr>
              <a:t>Абай облысындағы бастауыш сынып мұғалімдеріне арналған чат-бот.</a:t>
            </a:r>
            <a:endParaRPr sz="1200" i="1" dirty="0">
              <a:solidFill>
                <a:srgbClr val="6B7280"/>
              </a:solidFill>
            </a:endParaRPr>
          </a:p>
        </p:txBody>
      </p:sp>
      <p:cxnSp>
        <p:nvCxnSpPr>
          <p:cNvPr id="46" name="Google Shape;46;p2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7" name="Google Shape;47;p2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lang="kk-KZ" sz="2500" b="1" i="0" u="none" strike="noStrike" cap="none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Мәселе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050"/>
            </a:pPr>
            <a:r>
              <a:rPr lang="ru-RU" sz="1050" dirty="0">
                <a:solidFill>
                  <a:srgbClr val="6B7280"/>
                </a:solidFill>
              </a:rPr>
              <a:t>Тек </a:t>
            </a:r>
            <a:r>
              <a:rPr lang="ru-RU" sz="1050" dirty="0" err="1">
                <a:solidFill>
                  <a:srgbClr val="6B7280"/>
                </a:solidFill>
              </a:rPr>
              <a:t>тақырыпты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ғана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емес</a:t>
            </a:r>
            <a:r>
              <a:rPr lang="ru-RU" sz="1050" dirty="0">
                <a:solidFill>
                  <a:srgbClr val="6B7280"/>
                </a:solidFill>
              </a:rPr>
              <a:t>, </a:t>
            </a:r>
            <a:r>
              <a:rPr lang="ru-RU" sz="1050" dirty="0" err="1">
                <a:solidFill>
                  <a:srgbClr val="6B7280"/>
                </a:solidFill>
              </a:rPr>
              <a:t>нақты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білім</a:t>
            </a:r>
            <a:r>
              <a:rPr lang="ru-RU" sz="1050" dirty="0">
                <a:solidFill>
                  <a:srgbClr val="6B7280"/>
                </a:solidFill>
              </a:rPr>
              <a:t> беру </a:t>
            </a:r>
            <a:r>
              <a:rPr lang="ru-RU" sz="1050" dirty="0" err="1">
                <a:solidFill>
                  <a:srgbClr val="6B7280"/>
                </a:solidFill>
              </a:rPr>
              <a:t>мақсатын</a:t>
            </a:r>
            <a:r>
              <a:rPr lang="ru-RU" sz="1050" dirty="0">
                <a:solidFill>
                  <a:srgbClr val="6B7280"/>
                </a:solidFill>
              </a:rPr>
              <a:t> да </a:t>
            </a:r>
            <a:r>
              <a:rPr lang="ru-RU" sz="1050" dirty="0" err="1">
                <a:solidFill>
                  <a:srgbClr val="6B7280"/>
                </a:solidFill>
              </a:rPr>
              <a:t>сипаттаңыз</a:t>
            </a:r>
            <a:r>
              <a:rPr lang="ru-RU" sz="1050" dirty="0">
                <a:solidFill>
                  <a:srgbClr val="6B7280"/>
                </a:solidFill>
              </a:rPr>
              <a:t>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Мазмұны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>
              <a:buClr>
                <a:srgbClr val="1F2933"/>
              </a:buClr>
              <a:buSzPts val="1140"/>
            </a:pPr>
            <a:r>
              <a:rPr lang="en-US" sz="1140" b="0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бұл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мәселеге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кімдер</a:t>
            </a:r>
            <a:r>
              <a:rPr lang="ru-RU" sz="1140" dirty="0">
                <a:solidFill>
                  <a:schemeClr val="dk1"/>
                </a:solidFill>
              </a:rPr>
              <a:t> тап </a:t>
            </a:r>
            <a:r>
              <a:rPr lang="ru-RU" sz="1140" dirty="0" err="1">
                <a:solidFill>
                  <a:schemeClr val="dk1"/>
                </a:solidFill>
              </a:rPr>
              <a:t>болады</a:t>
            </a:r>
            <a:endParaRPr lang="ru-RU" sz="1140" dirty="0">
              <a:solidFill>
                <a:schemeClr val="dk1"/>
              </a:solidFill>
            </a:endParaRPr>
          </a:p>
          <a:p>
            <a:pPr>
              <a:buClr>
                <a:srgbClr val="1F2933"/>
              </a:buClr>
              <a:buSzPts val="1140"/>
            </a:pPr>
            <a:r>
              <a:rPr lang="en-US" sz="1140" b="0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мәселе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қай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жерде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кездеседі</a:t>
            </a:r>
            <a:endParaRPr lang="ru-RU" sz="1140" dirty="0">
              <a:solidFill>
                <a:schemeClr val="dk1"/>
              </a:solidFill>
            </a:endParaRPr>
          </a:p>
          <a:p>
            <a:pPr>
              <a:buClr>
                <a:srgbClr val="1F2933"/>
              </a:buClr>
              <a:buSzPts val="1140"/>
            </a:pPr>
            <a:r>
              <a:rPr lang="en-US" sz="1140" b="0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ол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қалай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байқалады</a:t>
            </a:r>
            <a:endParaRPr lang="ru-RU" sz="1140" dirty="0">
              <a:solidFill>
                <a:schemeClr val="dk1"/>
              </a:solidFill>
            </a:endParaRPr>
          </a:p>
          <a:p>
            <a:pPr>
              <a:buClr>
                <a:srgbClr val="1F2933"/>
              </a:buClr>
              <a:buSzPts val="1140"/>
            </a:pPr>
            <a:r>
              <a:rPr lang="en-US" sz="1140" b="0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ru-RU" sz="1140" b="0" i="0" u="none" strike="noStrike" cap="none" dirty="0" err="1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қолданыстағы</a:t>
            </a:r>
            <a:r>
              <a:rPr lang="ru-RU" sz="1140" b="0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140" b="0" i="0" u="none" strike="noStrike" cap="none" dirty="0" err="1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шешімдер</a:t>
            </a:r>
            <a:r>
              <a:rPr lang="ru-RU" sz="1140" b="0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 неге </a:t>
            </a:r>
            <a:r>
              <a:rPr lang="ru-RU" sz="1140" b="0" i="0" u="none" strike="noStrike" cap="none" dirty="0" err="1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жеткіліксіз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rgbClr val="1F2933"/>
              </a:buClr>
              <a:buSzPts val="1140"/>
            </a:pPr>
            <a:r>
              <a:rPr lang="en-US" sz="1140" b="0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мәселенің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өзектілігі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немен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расталады</a:t>
            </a:r>
            <a:endParaRPr lang="ru-RU" sz="1140" dirty="0">
              <a:solidFill>
                <a:schemeClr val="dk1"/>
              </a:solidFill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Кеңес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ru-RU" sz="1140" dirty="0" err="1">
                <a:solidFill>
                  <a:schemeClr val="dk1"/>
                </a:solidFill>
              </a:rPr>
              <a:t>Бірнеше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ірі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жүйелік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тақырыптарды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жалпы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атап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шыққаннан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гөрі</a:t>
            </a:r>
            <a:r>
              <a:rPr lang="ru-RU" sz="1140" dirty="0">
                <a:solidFill>
                  <a:schemeClr val="dk1"/>
                </a:solidFill>
              </a:rPr>
              <a:t>, </a:t>
            </a:r>
            <a:r>
              <a:rPr lang="ru-RU" sz="1140" dirty="0" err="1">
                <a:solidFill>
                  <a:schemeClr val="dk1"/>
                </a:solidFill>
              </a:rPr>
              <a:t>бір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нақты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мәселені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қарастырған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дұрыс</a:t>
            </a:r>
            <a:r>
              <a:rPr lang="ru-RU" sz="1140" dirty="0">
                <a:solidFill>
                  <a:schemeClr val="dk1"/>
                </a:solidFill>
              </a:rPr>
              <a:t>.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820"/>
            </a:pPr>
            <a:r>
              <a:rPr lang="ru-RU" sz="820" b="1" dirty="0">
                <a:solidFill>
                  <a:srgbClr val="1F2933"/>
                </a:solidFill>
              </a:rPr>
              <a:t>МАЗМҰНЫҢЫЗҒА АРНАЛҒАН ОРЫН</a:t>
            </a:r>
            <a:endParaRPr lang="ru-RU" sz="820" dirty="0">
              <a:solidFill>
                <a:schemeClr val="dk1"/>
              </a:solidFill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94902"/>
            </a:srgbClr>
          </a:solidFill>
          <a:ln w="15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758952" y="4389120"/>
            <a:ext cx="10662000" cy="12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rmAutofit lnSpcReduction="10000"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lang="ru-RU" sz="1200" i="1" dirty="0" err="1">
                <a:solidFill>
                  <a:srgbClr val="6B7280"/>
                </a:solidFill>
              </a:rPr>
              <a:t>Фактілерді</a:t>
            </a:r>
            <a:r>
              <a:rPr lang="ru-RU" sz="1200" i="1" dirty="0">
                <a:solidFill>
                  <a:srgbClr val="6B7280"/>
                </a:solidFill>
              </a:rPr>
              <a:t>, </a:t>
            </a:r>
            <a:r>
              <a:rPr lang="ru-RU" sz="1200" i="1" dirty="0" err="1">
                <a:solidFill>
                  <a:srgbClr val="6B7280"/>
                </a:solidFill>
              </a:rPr>
              <a:t>бақылауларды</a:t>
            </a:r>
            <a:r>
              <a:rPr lang="ru-RU" sz="1200" i="1" dirty="0">
                <a:solidFill>
                  <a:srgbClr val="6B7280"/>
                </a:solidFill>
              </a:rPr>
              <a:t>, </a:t>
            </a:r>
            <a:r>
              <a:rPr lang="ru-RU" sz="1200" i="1" dirty="0" err="1">
                <a:solidFill>
                  <a:srgbClr val="6B7280"/>
                </a:solidFill>
              </a:rPr>
              <a:t>деректерді</a:t>
            </a:r>
            <a:r>
              <a:rPr lang="ru-RU" sz="1200" i="1" dirty="0">
                <a:solidFill>
                  <a:srgbClr val="6B7280"/>
                </a:solidFill>
              </a:rPr>
              <a:t>, </a:t>
            </a:r>
            <a:r>
              <a:rPr lang="ru-RU" sz="1200" i="1" dirty="0" err="1">
                <a:solidFill>
                  <a:srgbClr val="6B7280"/>
                </a:solidFill>
              </a:rPr>
              <a:t>сұхбаттарды</a:t>
            </a:r>
            <a:r>
              <a:rPr lang="ru-RU" sz="1200" i="1" dirty="0">
                <a:solidFill>
                  <a:srgbClr val="6B7280"/>
                </a:solidFill>
              </a:rPr>
              <a:t>, </a:t>
            </a:r>
            <a:r>
              <a:rPr lang="ru-RU" sz="1200" i="1" dirty="0" err="1">
                <a:solidFill>
                  <a:srgbClr val="6B7280"/>
                </a:solidFill>
              </a:rPr>
              <a:t>сауалнама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нәтижелерін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немесе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жобаңыздың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тәжірибесін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қосыңыз</a:t>
            </a:r>
            <a:r>
              <a:rPr lang="ru-RU" sz="1200" i="1" dirty="0">
                <a:solidFill>
                  <a:srgbClr val="6B7280"/>
                </a:solidFill>
              </a:rPr>
              <a:t>.</a:t>
            </a:r>
          </a:p>
          <a:p>
            <a:pPr lvl="0" algn="ctr">
              <a:buClr>
                <a:srgbClr val="6B7280"/>
              </a:buClr>
              <a:buSzPts val="1200"/>
            </a:pPr>
            <a:endParaRPr lang="ru-RU" sz="1200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ru-RU" sz="1200" b="1" i="1" dirty="0" err="1">
                <a:solidFill>
                  <a:srgbClr val="6B7280"/>
                </a:solidFill>
              </a:rPr>
              <a:t>Мысалы</a:t>
            </a:r>
            <a:r>
              <a:rPr lang="ru-RU" sz="1200" b="1" i="1" dirty="0">
                <a:solidFill>
                  <a:srgbClr val="6B7280"/>
                </a:solidFill>
              </a:rPr>
              <a:t>:</a:t>
            </a:r>
          </a:p>
          <a:p>
            <a:pPr lvl="0" algn="ctr">
              <a:buClr>
                <a:srgbClr val="6B7280"/>
              </a:buClr>
              <a:buSzPts val="1200"/>
            </a:pPr>
            <a:endParaRPr lang="ru-RU" sz="1200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ru-RU" sz="1200" i="1" dirty="0">
                <a:solidFill>
                  <a:srgbClr val="6B7280"/>
                </a:solidFill>
              </a:rPr>
              <a:t>Абай </a:t>
            </a:r>
            <a:r>
              <a:rPr lang="ru-RU" sz="1200" i="1" dirty="0" err="1">
                <a:solidFill>
                  <a:srgbClr val="6B7280"/>
                </a:solidFill>
              </a:rPr>
              <a:t>ауданындағы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ауыл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мектептеріндегі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бастауыш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сынып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мұғалімдері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уақыттарының</a:t>
            </a:r>
            <a:r>
              <a:rPr lang="ru-RU" sz="1200" i="1" dirty="0">
                <a:solidFill>
                  <a:srgbClr val="6B7280"/>
                </a:solidFill>
              </a:rPr>
              <a:t> 70%-</a:t>
            </a:r>
            <a:r>
              <a:rPr lang="ru-RU" sz="1200" i="1" dirty="0" err="1">
                <a:solidFill>
                  <a:srgbClr val="6B7280"/>
                </a:solidFill>
              </a:rPr>
              <a:t>ға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дейінін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есептеме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дайындауға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және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қайталанатын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тапсырмаларды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тексеруге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жұмсайды</a:t>
            </a:r>
            <a:r>
              <a:rPr lang="ru-RU" sz="1200" i="1" dirty="0">
                <a:solidFill>
                  <a:srgbClr val="6B7280"/>
                </a:solidFill>
              </a:rPr>
              <a:t>. </a:t>
            </a:r>
            <a:r>
              <a:rPr lang="ru-RU" sz="1200" i="1" dirty="0" err="1">
                <a:solidFill>
                  <a:srgbClr val="6B7280"/>
                </a:solidFill>
              </a:rPr>
              <a:t>Осыған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байланысты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олар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шамадан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тыс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еңбек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етеді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және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оларға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оқу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бағдарламасын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әртүрлі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оқушылар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деңгейіне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бейімдеуге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және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жеке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тәсіл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табуға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уақыт</a:t>
            </a:r>
            <a:r>
              <a:rPr lang="ru-RU" sz="1200" i="1" dirty="0">
                <a:solidFill>
                  <a:srgbClr val="6B7280"/>
                </a:solidFill>
              </a:rPr>
              <a:t> пен </a:t>
            </a:r>
            <a:r>
              <a:rPr lang="ru-RU" sz="1200" i="1" dirty="0" err="1">
                <a:solidFill>
                  <a:srgbClr val="6B7280"/>
                </a:solidFill>
              </a:rPr>
              <a:t>күш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жетіспейді</a:t>
            </a:r>
            <a:r>
              <a:rPr lang="ru-RU" sz="1200" i="1" dirty="0">
                <a:solidFill>
                  <a:srgbClr val="6B7280"/>
                </a:solidFill>
              </a:rPr>
              <a:t>.</a:t>
            </a:r>
            <a:endParaRPr sz="1200" i="1" dirty="0">
              <a:solidFill>
                <a:srgbClr val="6B728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</p:txBody>
      </p:sp>
      <p:cxnSp>
        <p:nvCxnSpPr>
          <p:cNvPr id="67" name="Google Shape;67;p3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8" name="Google Shape;68;p3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4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lang="kk-KZ" sz="2500" b="1" i="0" u="none" strike="noStrike" cap="none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Мақсатты</a:t>
            </a:r>
            <a:r>
              <a:rPr lang="en-US" sz="2500" b="1" i="0" u="none" strike="noStrike" cap="none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en-US" sz="2500" b="1" i="0" u="none" strike="noStrike" cap="none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аудитория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050"/>
            </a:pPr>
            <a:r>
              <a:rPr lang="kk-KZ" sz="1050" dirty="0">
                <a:solidFill>
                  <a:srgbClr val="6B7280"/>
                </a:solidFill>
              </a:rPr>
              <a:t>Жоба кімге арналғанын және оның нақты ауқымы қандай екенін көрсетіңіз.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Мазмұны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lang="kk-KZ" sz="1140" dirty="0">
                <a:solidFill>
                  <a:srgbClr val="1F2933"/>
                </a:solidFill>
              </a:rPr>
              <a:t>• негізгі аудитория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жас шамасы / сипаттамалар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аумақ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тікелей бенефициарлардың саны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жоба дәл осы мақсатты топқа не үшін қажет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dirty="0">
                <a:solidFill>
                  <a:srgbClr val="1F2933"/>
                </a:solidFill>
              </a:rPr>
              <a:t>Кеңес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Грант кезеңіндегі нақты қамту көлемі мен болашақтағы ықтимал көлем арасындағы айырмашылықты анықтаңыз.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820"/>
            </a:pPr>
            <a:r>
              <a:rPr lang="ru-RU" sz="820" b="1" dirty="0">
                <a:solidFill>
                  <a:srgbClr val="1F2933"/>
                </a:solidFill>
              </a:rPr>
              <a:t>МАЗМҰНЫҢЫЗҒА АРНАЛҒАН ОРЫН</a:t>
            </a:r>
            <a:endParaRPr lang="ru-RU" sz="820" dirty="0">
              <a:solidFill>
                <a:schemeClr val="dk1"/>
              </a:solidFill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94902"/>
            </a:srgbClr>
          </a:solidFill>
          <a:ln w="15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4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rmAutofit/>
          </a:bodyPr>
          <a:lstStyle/>
          <a:p>
            <a:pPr lvl="0" algn="ctr">
              <a:buClr>
                <a:srgbClr val="6B7280"/>
              </a:buClr>
              <a:buSzPts val="1200"/>
            </a:pPr>
            <a:r>
              <a:rPr lang="ru-RU" sz="1200" i="1" dirty="0" err="1">
                <a:solidFill>
                  <a:srgbClr val="6B7280"/>
                </a:solidFill>
              </a:rPr>
              <a:t>Мысалы</a:t>
            </a:r>
            <a:r>
              <a:rPr lang="ru-RU" sz="1200" i="1" dirty="0">
                <a:solidFill>
                  <a:srgbClr val="6B7280"/>
                </a:solidFill>
              </a:rPr>
              <a:t>: </a:t>
            </a:r>
            <a:r>
              <a:rPr lang="ru-RU" sz="1200" i="1" dirty="0" err="1">
                <a:solidFill>
                  <a:srgbClr val="6B7280"/>
                </a:solidFill>
              </a:rPr>
              <a:t>үш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ауыл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мектептерінің</a:t>
            </a:r>
            <a:r>
              <a:rPr lang="ru-RU" sz="1200" i="1" dirty="0">
                <a:solidFill>
                  <a:srgbClr val="6B7280"/>
                </a:solidFill>
              </a:rPr>
              <a:t> 7-9 </a:t>
            </a:r>
            <a:r>
              <a:rPr lang="ru-RU" sz="1200" i="1" dirty="0" err="1">
                <a:solidFill>
                  <a:srgbClr val="6B7280"/>
                </a:solidFill>
              </a:rPr>
              <a:t>сынып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оқушылары</a:t>
            </a:r>
            <a:r>
              <a:rPr lang="ru-RU" sz="1200" i="1" dirty="0">
                <a:solidFill>
                  <a:srgbClr val="6B7280"/>
                </a:solidFill>
              </a:rPr>
              <a:t>, </a:t>
            </a:r>
            <a:r>
              <a:rPr lang="ru-RU" sz="1200" i="1" dirty="0" err="1">
                <a:solidFill>
                  <a:srgbClr val="6B7280"/>
                </a:solidFill>
              </a:rPr>
              <a:t>яғни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бірінші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жылда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шамамен</a:t>
            </a:r>
            <a:r>
              <a:rPr lang="ru-RU" sz="1200" i="1" dirty="0">
                <a:solidFill>
                  <a:srgbClr val="6B7280"/>
                </a:solidFill>
              </a:rPr>
              <a:t> 180 </a:t>
            </a:r>
            <a:r>
              <a:rPr lang="ru-RU" sz="1200" i="1" dirty="0" err="1">
                <a:solidFill>
                  <a:srgbClr val="6B7280"/>
                </a:solidFill>
              </a:rPr>
              <a:t>оқушы</a:t>
            </a:r>
            <a:r>
              <a:rPr lang="ru-RU" sz="1200" i="1" dirty="0">
                <a:solidFill>
                  <a:srgbClr val="6B7280"/>
                </a:solidFill>
              </a:rPr>
              <a:t>.</a:t>
            </a:r>
          </a:p>
          <a:p>
            <a:pPr lvl="0" algn="ctr">
              <a:buClr>
                <a:srgbClr val="6B7280"/>
              </a:buClr>
              <a:buSzPts val="1200"/>
            </a:pPr>
            <a:endParaRPr lang="ru-RU" sz="1200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ru-RU" sz="1200" b="1" i="1" dirty="0" err="1">
                <a:solidFill>
                  <a:srgbClr val="6B7280"/>
                </a:solidFill>
              </a:rPr>
              <a:t>Мысалы</a:t>
            </a:r>
            <a:r>
              <a:rPr lang="ru-RU" sz="1200" b="1" i="1" dirty="0">
                <a:solidFill>
                  <a:srgbClr val="6B7280"/>
                </a:solidFill>
              </a:rPr>
              <a:t>:</a:t>
            </a:r>
          </a:p>
          <a:p>
            <a:pPr lvl="0" algn="ctr">
              <a:buClr>
                <a:srgbClr val="6B7280"/>
              </a:buClr>
              <a:buSzPts val="1200"/>
            </a:pPr>
            <a:endParaRPr lang="ru-RU" sz="1200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ru-RU" sz="1200" i="1" dirty="0">
                <a:solidFill>
                  <a:srgbClr val="6B7280"/>
                </a:solidFill>
              </a:rPr>
              <a:t>Абай </a:t>
            </a:r>
            <a:r>
              <a:rPr lang="ru-RU" sz="1200" i="1" dirty="0" err="1">
                <a:solidFill>
                  <a:srgbClr val="6B7280"/>
                </a:solidFill>
              </a:rPr>
              <a:t>облысы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мектептерінің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бастауыш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сынып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мұғалімдері</a:t>
            </a:r>
            <a:r>
              <a:rPr lang="ru-RU" sz="1200" i="1" dirty="0">
                <a:solidFill>
                  <a:srgbClr val="6B7280"/>
                </a:solidFill>
              </a:rPr>
              <a:t> (25-55 </a:t>
            </a:r>
            <a:r>
              <a:rPr lang="ru-RU" sz="1200" i="1" dirty="0" err="1">
                <a:solidFill>
                  <a:srgbClr val="6B7280"/>
                </a:solidFill>
              </a:rPr>
              <a:t>жас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аралығында</a:t>
            </a:r>
            <a:r>
              <a:rPr lang="ru-RU" sz="1200" i="1" dirty="0">
                <a:solidFill>
                  <a:srgbClr val="6B7280"/>
                </a:solidFill>
              </a:rPr>
              <a:t>). </a:t>
            </a:r>
            <a:r>
              <a:rPr lang="ru-RU" sz="1200" i="1" dirty="0" err="1">
                <a:solidFill>
                  <a:srgbClr val="6B7280"/>
                </a:solidFill>
              </a:rPr>
              <a:t>Гранттық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жоба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кезеңінде</a:t>
            </a:r>
            <a:r>
              <a:rPr lang="ru-RU" sz="1200" i="1" dirty="0">
                <a:solidFill>
                  <a:srgbClr val="6B7280"/>
                </a:solidFill>
              </a:rPr>
              <a:t> 15 </a:t>
            </a:r>
            <a:r>
              <a:rPr lang="ru-RU" sz="1200" i="1" dirty="0" err="1">
                <a:solidFill>
                  <a:srgbClr val="6B7280"/>
                </a:solidFill>
              </a:rPr>
              <a:t>мектептен</a:t>
            </a:r>
            <a:r>
              <a:rPr lang="ru-RU" sz="1200" i="1" dirty="0">
                <a:solidFill>
                  <a:srgbClr val="6B7280"/>
                </a:solidFill>
              </a:rPr>
              <a:t> 150 </a:t>
            </a:r>
            <a:r>
              <a:rPr lang="ru-RU" sz="1200" i="1" dirty="0" err="1">
                <a:solidFill>
                  <a:srgbClr val="6B7280"/>
                </a:solidFill>
              </a:rPr>
              <a:t>мұғалімді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қамту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жоспарлануда</a:t>
            </a:r>
            <a:r>
              <a:rPr lang="ru-RU" sz="1200" i="1" dirty="0">
                <a:solidFill>
                  <a:srgbClr val="6B7280"/>
                </a:solidFill>
              </a:rPr>
              <a:t>, </a:t>
            </a:r>
            <a:r>
              <a:rPr lang="ru-RU" sz="1200" i="1" dirty="0" err="1">
                <a:solidFill>
                  <a:srgbClr val="6B7280"/>
                </a:solidFill>
              </a:rPr>
              <a:t>болашақта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облыстың</a:t>
            </a:r>
            <a:r>
              <a:rPr lang="ru-RU" sz="1200" i="1" dirty="0">
                <a:solidFill>
                  <a:srgbClr val="6B7280"/>
                </a:solidFill>
              </a:rPr>
              <a:t> 1000 </a:t>
            </a:r>
            <a:r>
              <a:rPr lang="ru-RU" sz="1200" i="1" dirty="0" err="1">
                <a:solidFill>
                  <a:srgbClr val="6B7280"/>
                </a:solidFill>
              </a:rPr>
              <a:t>мұғаліміне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дейін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қамту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мүмкіндігі</a:t>
            </a:r>
            <a:r>
              <a:rPr lang="ru-RU" sz="1200" i="1" dirty="0">
                <a:solidFill>
                  <a:srgbClr val="6B7280"/>
                </a:solidFill>
              </a:rPr>
              <a:t> бар..</a:t>
            </a:r>
          </a:p>
        </p:txBody>
      </p:sp>
      <p:cxnSp>
        <p:nvCxnSpPr>
          <p:cNvPr id="88" name="Google Shape;88;p4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" name="Google Shape;89;p4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lang="kk-KZ" sz="2500" b="1" i="0" u="none" strike="noStrike" cap="none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Шешім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050"/>
            </a:pPr>
            <a:r>
              <a:rPr lang="ru-RU" sz="1050" dirty="0" err="1">
                <a:solidFill>
                  <a:srgbClr val="6B7280"/>
                </a:solidFill>
              </a:rPr>
              <a:t>Жобаның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мәселені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қалай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шешетінін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нақтырақ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түсіндіріңіз</a:t>
            </a:r>
            <a:r>
              <a:rPr lang="ru-RU" sz="1050" dirty="0">
                <a:solidFill>
                  <a:srgbClr val="6B7280"/>
                </a:solidFill>
              </a:rPr>
              <a:t>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Мазмұны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lang="kk-KZ" sz="1140" dirty="0">
                <a:solidFill>
                  <a:srgbClr val="1F2933"/>
                </a:solidFill>
              </a:rPr>
              <a:t>• өнім, бағдарлама немесе қызмет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жұмыс форматы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негізгі іс-шаралар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шешімнің мәселеге қалай қатысты екендігі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аудитория үшін не өзгереді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dirty="0">
                <a:solidFill>
                  <a:srgbClr val="1F2933"/>
                </a:solidFill>
              </a:rPr>
              <a:t>Кеңес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Қарапайым шешім табу жолын қолданыңыз: мәселе → жоба әрекеті → мақсатты аудитория үшін өзгеріс.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820"/>
            </a:pPr>
            <a:r>
              <a:rPr lang="ru-RU" sz="820" b="1" dirty="0">
                <a:solidFill>
                  <a:srgbClr val="1F2933"/>
                </a:solidFill>
              </a:rPr>
              <a:t>МАЗМҰНЫҢЫЗҒА АРНАЛҒАН ОРЫН</a:t>
            </a:r>
            <a:endParaRPr lang="ru-RU" sz="820" dirty="0">
              <a:solidFill>
                <a:schemeClr val="dk1"/>
              </a:solidFill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94902"/>
            </a:srgbClr>
          </a:solidFill>
          <a:ln w="15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rmAutofit/>
          </a:bodyPr>
          <a:lstStyle/>
          <a:p>
            <a:pPr lvl="0" algn="ctr">
              <a:buClr>
                <a:srgbClr val="6B7280"/>
              </a:buClr>
              <a:buSzPts val="1200"/>
            </a:pPr>
            <a:r>
              <a:rPr lang="kk-KZ" sz="1200" i="1" dirty="0">
                <a:solidFill>
                  <a:srgbClr val="6B7280"/>
                </a:solidFill>
              </a:rPr>
              <a:t>Шешімді қысқаша және нақты сипаттаңыз: жобаның қатысушыға не пайдасы бар, бағдарлама қалай өткізіледі және нәтижесінде не жасалады.</a:t>
            </a:r>
          </a:p>
          <a:p>
            <a:pPr lvl="0" algn="ctr">
              <a:buClr>
                <a:srgbClr val="6B7280"/>
              </a:buClr>
              <a:buSzPts val="1200"/>
            </a:pPr>
            <a:endParaRPr lang="kk-KZ" sz="1200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kk-KZ" sz="1200" b="1" i="1" dirty="0">
                <a:solidFill>
                  <a:srgbClr val="6B7280"/>
                </a:solidFill>
              </a:rPr>
              <a:t>Мысалы:</a:t>
            </a:r>
          </a:p>
          <a:p>
            <a:pPr lvl="0" algn="ctr">
              <a:buClr>
                <a:srgbClr val="6B7280"/>
              </a:buClr>
              <a:buSzPts val="1200"/>
            </a:pPr>
            <a:endParaRPr lang="kk-KZ" sz="1200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en-US" sz="1200" i="1" dirty="0">
                <a:solidFill>
                  <a:srgbClr val="6B7280"/>
                </a:solidFill>
              </a:rPr>
              <a:t>Telegram-</a:t>
            </a:r>
            <a:r>
              <a:rPr lang="kk-KZ" sz="1200" i="1" dirty="0">
                <a:solidFill>
                  <a:srgbClr val="6B7280"/>
                </a:solidFill>
              </a:rPr>
              <a:t>да оқу материалдарын күнделікті дайындауды және үй тапсырмасын тексеруді автоматтандыратын, мұғалімдерге аптасына 5 сағатқа дейін оқушылармен жұмыс істеуге мүмкіндік беретін қазақ және орыс тілдеріндегі жасанды интеллект көмекшісін әзірлеу және енгізу.</a:t>
            </a:r>
            <a:endParaRPr sz="1200" b="0" i="1" u="none" strike="noStrike" cap="none" dirty="0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" name="Google Shape;109;p5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0" name="Google Shape;110;p5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6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1F2933"/>
              </a:buClr>
              <a:buSzPts val="2500"/>
            </a:pP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Жоба</a:t>
            </a:r>
            <a:r>
              <a:rPr lang="ru-RU" sz="2500" b="1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қалай</a:t>
            </a:r>
            <a:r>
              <a:rPr lang="ru-RU" sz="2500" b="1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жұмыс</a:t>
            </a:r>
            <a:r>
              <a:rPr lang="ru-RU" sz="2500" b="1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істейді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050"/>
            </a:pPr>
            <a:r>
              <a:rPr lang="ru-RU" sz="1050" dirty="0" err="1">
                <a:solidFill>
                  <a:srgbClr val="6B7280"/>
                </a:solidFill>
              </a:rPr>
              <a:t>Қатысушының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жолын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немесе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бағдарламаның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негізгі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кезеңдерін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көрсетіңіз</a:t>
            </a:r>
            <a:r>
              <a:rPr lang="ru-RU" sz="1050" dirty="0">
                <a:solidFill>
                  <a:srgbClr val="6B7280"/>
                </a:solidFill>
              </a:rPr>
              <a:t>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6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Мазмұны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6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lang="kk-KZ" sz="1140" dirty="0">
                <a:solidFill>
                  <a:srgbClr val="1F2933"/>
                </a:solidFill>
              </a:rPr>
              <a:t>• қатысушының жобаға қатысуы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негізгі кезеңдер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қолдау форматы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ұзақтығы</a:t>
            </a:r>
          </a:p>
          <a:p>
            <a:pPr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• </a:t>
            </a:r>
            <a:r>
              <a:rPr lang="kk-KZ" sz="1140" dirty="0" err="1">
                <a:solidFill>
                  <a:srgbClr val="1F2933"/>
                </a:solidFill>
              </a:rPr>
              <a:t>ілгерілік</a:t>
            </a:r>
            <a:r>
              <a:rPr lang="kk-KZ" sz="1140" dirty="0">
                <a:solidFill>
                  <a:srgbClr val="1F2933"/>
                </a:solidFill>
              </a:rPr>
              <a:t> қалай бағаланады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Кеңес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Диаграммалар, уақыт мерзімдері, қатысушылардың жол карталары және үдеріс карталарын қолдану бұл бөлімді көрнекі әрі түсінікті етуге көмектеседі.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820"/>
            </a:pPr>
            <a:r>
              <a:rPr lang="ru-RU" sz="820" b="1" dirty="0">
                <a:solidFill>
                  <a:srgbClr val="1F2933"/>
                </a:solidFill>
              </a:rPr>
              <a:t>МАЗМҰНЫҢЫЗҒА АРНАЛҒАН ОРЫН</a:t>
            </a:r>
            <a:endParaRPr lang="ru-RU" sz="820" dirty="0">
              <a:solidFill>
                <a:schemeClr val="dk1"/>
              </a:solidFill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94902"/>
            </a:srgbClr>
          </a:solidFill>
          <a:ln w="15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rmAutofit fontScale="92500" lnSpcReduction="10000"/>
          </a:bodyPr>
          <a:lstStyle/>
          <a:p>
            <a:pPr lvl="0" algn="ctr">
              <a:buClr>
                <a:srgbClr val="6B7280"/>
              </a:buClr>
              <a:buSzPts val="1200"/>
            </a:pPr>
            <a:r>
              <a:rPr lang="ru-RU" sz="1200" i="1" dirty="0" err="1">
                <a:solidFill>
                  <a:srgbClr val="6B7280"/>
                </a:solidFill>
              </a:rPr>
              <a:t>Мысалы</a:t>
            </a:r>
            <a:r>
              <a:rPr lang="ru-RU" sz="1200" i="1" dirty="0">
                <a:solidFill>
                  <a:srgbClr val="6B7280"/>
                </a:solidFill>
              </a:rPr>
              <a:t>: </a:t>
            </a:r>
            <a:r>
              <a:rPr lang="ru-RU" sz="1200" i="1" dirty="0" err="1">
                <a:solidFill>
                  <a:srgbClr val="6B7280"/>
                </a:solidFill>
              </a:rPr>
              <a:t>қатысушыларды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іріктеу</a:t>
            </a:r>
            <a:r>
              <a:rPr lang="ru-RU" sz="1200" i="1" dirty="0">
                <a:solidFill>
                  <a:srgbClr val="6B7280"/>
                </a:solidFill>
              </a:rPr>
              <a:t> → диагностика → </a:t>
            </a:r>
            <a:r>
              <a:rPr lang="ru-RU" sz="1200" i="1" dirty="0" err="1">
                <a:solidFill>
                  <a:srgbClr val="6B7280"/>
                </a:solidFill>
              </a:rPr>
              <a:t>оқыту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тәжірибе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қолдау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нәтижелерді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бағалау</a:t>
            </a:r>
            <a:r>
              <a:rPr lang="ru-RU" sz="1200" i="1" dirty="0">
                <a:solidFill>
                  <a:srgbClr val="6B7280"/>
                </a:solidFill>
              </a:rPr>
              <a:t>.</a:t>
            </a:r>
            <a:endParaRPr sz="1200" b="0" i="1" u="none" strike="noStrike" cap="none" dirty="0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br>
              <a:rPr lang="en-US" sz="1200" i="1" dirty="0">
                <a:solidFill>
                  <a:srgbClr val="6B7280"/>
                </a:solidFill>
              </a:rPr>
            </a:br>
            <a:r>
              <a:rPr lang="ru-RU" sz="1200" b="1" i="1" dirty="0" err="1">
                <a:solidFill>
                  <a:srgbClr val="6B7280"/>
                </a:solidFill>
              </a:rPr>
              <a:t>Мысалы</a:t>
            </a:r>
            <a:r>
              <a:rPr lang="en-US" sz="1200" b="1" i="1" dirty="0">
                <a:solidFill>
                  <a:srgbClr val="6B7280"/>
                </a:solidFill>
              </a:rPr>
              <a:t>: </a:t>
            </a:r>
            <a:endParaRPr sz="1200" b="1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br>
              <a:rPr lang="ru-RU" sz="1200" i="1" dirty="0">
                <a:solidFill>
                  <a:srgbClr val="6B7280"/>
                </a:solidFill>
              </a:rPr>
            </a:br>
            <a:r>
              <a:rPr lang="ru-RU" sz="1200" i="1" dirty="0" err="1">
                <a:solidFill>
                  <a:srgbClr val="6B7280"/>
                </a:solidFill>
              </a:rPr>
              <a:t>Жоба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қатысушысының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қысқаша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жол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картасы</a:t>
            </a:r>
            <a:r>
              <a:rPr lang="ru-RU" sz="1200" i="1" dirty="0">
                <a:solidFill>
                  <a:srgbClr val="6B7280"/>
                </a:solidFill>
              </a:rPr>
              <a:t>:</a:t>
            </a:r>
          </a:p>
          <a:p>
            <a:pPr lvl="0" algn="ctr">
              <a:buClr>
                <a:srgbClr val="6B7280"/>
              </a:buClr>
              <a:buSzPts val="1200"/>
            </a:pPr>
            <a:r>
              <a:rPr lang="ru-RU" sz="1200" i="1" dirty="0" err="1">
                <a:solidFill>
                  <a:srgbClr val="6B7280"/>
                </a:solidFill>
              </a:rPr>
              <a:t>Сайтқа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тіркелу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Ботқа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кіру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Ботқа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кіру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және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кіріспе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бейне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нұсқауларын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көру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Ботты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пайдалану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тапсырмасын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таңдау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Таңдалған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тапсырманы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шешу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үшін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оқу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материалдарын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ботқа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жүктеу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Боттан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мәселенің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дайын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шешімін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алу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Шешімді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компьютерге</a:t>
            </a:r>
            <a:r>
              <a:rPr lang="ru-RU" sz="1200" i="1" dirty="0">
                <a:solidFill>
                  <a:srgbClr val="6B7280"/>
                </a:solidFill>
              </a:rPr>
              <a:t>/</a:t>
            </a:r>
            <a:r>
              <a:rPr lang="ru-RU" sz="1200" i="1" dirty="0" err="1">
                <a:solidFill>
                  <a:srgbClr val="6B7280"/>
                </a:solidFill>
              </a:rPr>
              <a:t>телефоныңызға</a:t>
            </a:r>
            <a:r>
              <a:rPr lang="ru-RU" sz="1200" i="1" dirty="0">
                <a:solidFill>
                  <a:srgbClr val="6B7280"/>
                </a:solidFill>
              </a:rPr>
              <a:t> файл </a:t>
            </a:r>
            <a:r>
              <a:rPr lang="ru-RU" sz="1200" i="1" dirty="0" err="1">
                <a:solidFill>
                  <a:srgbClr val="6B7280"/>
                </a:solidFill>
              </a:rPr>
              <a:t>ретінде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жүктеп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алу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Қорытынды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сауалнама</a:t>
            </a:r>
            <a:r>
              <a:rPr lang="ru-RU" sz="1200" i="1" dirty="0">
                <a:solidFill>
                  <a:srgbClr val="6B7280"/>
                </a:solidFill>
              </a:rPr>
              <a:t> мен </a:t>
            </a:r>
            <a:r>
              <a:rPr lang="ru-RU" sz="1200" i="1" dirty="0" err="1">
                <a:solidFill>
                  <a:srgbClr val="6B7280"/>
                </a:solidFill>
              </a:rPr>
              <a:t>үнемделген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уақытты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анықтау</a:t>
            </a:r>
            <a:r>
              <a:rPr lang="ru-RU" sz="1200" i="1" dirty="0">
                <a:solidFill>
                  <a:srgbClr val="6B7280"/>
                </a:solidFill>
              </a:rPr>
              <a:t>.</a:t>
            </a:r>
            <a:endParaRPr sz="1200" i="1" dirty="0">
              <a:solidFill>
                <a:srgbClr val="6B7280"/>
              </a:solidFill>
            </a:endParaRPr>
          </a:p>
        </p:txBody>
      </p:sp>
      <p:cxnSp>
        <p:nvCxnSpPr>
          <p:cNvPr id="130" name="Google Shape;130;p6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1" name="Google Shape;131;p6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7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7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lang="kk-KZ" sz="2500" b="1" i="0" u="none" strike="noStrike" cap="none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Істелген қадамдар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7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050"/>
            </a:pPr>
            <a:r>
              <a:rPr lang="ru-RU" sz="1050" dirty="0" err="1">
                <a:solidFill>
                  <a:srgbClr val="6B7280"/>
                </a:solidFill>
              </a:rPr>
              <a:t>Жобаның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ағымдағы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кезеңін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және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оның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маңыздылығынығ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дәлелі</a:t>
            </a:r>
            <a:r>
              <a:rPr lang="ru-RU" sz="1050" dirty="0">
                <a:solidFill>
                  <a:srgbClr val="6B7280"/>
                </a:solidFill>
              </a:rPr>
              <a:t>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7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7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Мазмұны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7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1140"/>
              <a:buFont typeface="Arial"/>
              <a:buNone/>
            </a:pPr>
            <a:r>
              <a:rPr lang="en-US" sz="1140" dirty="0">
                <a:solidFill>
                  <a:schemeClr val="dk1"/>
                </a:solidFill>
              </a:rPr>
              <a:t>• MVP / </a:t>
            </a:r>
            <a:r>
              <a:rPr lang="ru-RU" sz="1140" dirty="0" err="1">
                <a:solidFill>
                  <a:schemeClr val="dk1"/>
                </a:solidFill>
              </a:rPr>
              <a:t>пилоттық</a:t>
            </a:r>
            <a:r>
              <a:rPr lang="ru-RU" sz="1140" dirty="0">
                <a:solidFill>
                  <a:schemeClr val="dk1"/>
                </a:solidFill>
              </a:rPr>
              <a:t> / </a:t>
            </a:r>
            <a:r>
              <a:rPr lang="ru-RU" sz="1140" dirty="0" err="1">
                <a:solidFill>
                  <a:schemeClr val="dk1"/>
                </a:solidFill>
              </a:rPr>
              <a:t>ағымдағы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жоба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бірінші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қатысушылар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немесе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пайдаланушылар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орындалған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бағдарламалар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кері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байланыс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серіктестер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әзірленген</a:t>
            </a:r>
            <a:r>
              <a:rPr lang="ru-RU" sz="1140" dirty="0">
                <a:solidFill>
                  <a:schemeClr val="dk1"/>
                </a:solidFill>
              </a:rPr>
              <a:t> </a:t>
            </a:r>
            <a:r>
              <a:rPr lang="ru-RU" sz="1140" dirty="0" err="1">
                <a:solidFill>
                  <a:schemeClr val="dk1"/>
                </a:solidFill>
              </a:rPr>
              <a:t>материалдар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7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1300"/>
            </a:pPr>
            <a:r>
              <a:rPr lang="kk-KZ" sz="1300" b="1" dirty="0">
                <a:solidFill>
                  <a:srgbClr val="1F2933"/>
                </a:solidFill>
              </a:rPr>
              <a:t>Кеңес</a:t>
            </a:r>
            <a:endParaRPr lang="kk-KZ" sz="1300" dirty="0">
              <a:solidFill>
                <a:schemeClr val="dk1"/>
              </a:solidFill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Тіпті шағын пилоттық немесе дайындық жұмыстары сарапшыларға жобаның тек идея деңгейінде емес екенін түсінуге көмектеседі.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7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820"/>
            </a:pPr>
            <a:r>
              <a:rPr lang="ru-RU" sz="820" b="1" dirty="0">
                <a:solidFill>
                  <a:srgbClr val="1F2933"/>
                </a:solidFill>
              </a:rPr>
              <a:t>МАЗМҰНЫҢЫЗҒА АРНАЛҒАН ОРЫН</a:t>
            </a:r>
            <a:endParaRPr lang="ru-RU" sz="820" dirty="0">
              <a:solidFill>
                <a:schemeClr val="dk1"/>
              </a:solidFill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94902"/>
            </a:srgbClr>
          </a:solidFill>
          <a:ln w="15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758952" y="4389120"/>
            <a:ext cx="10662000" cy="12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rmAutofit/>
          </a:bodyPr>
          <a:lstStyle/>
          <a:p>
            <a:pPr lvl="0" algn="ctr">
              <a:buClr>
                <a:srgbClr val="6B7280"/>
              </a:buClr>
              <a:buSzPts val="1200"/>
            </a:pPr>
            <a:r>
              <a:rPr lang="kk-KZ" sz="1200" i="1" dirty="0">
                <a:solidFill>
                  <a:srgbClr val="6B7280"/>
                </a:solidFill>
              </a:rPr>
              <a:t>Негізгі фактілерді орналастырыңыз: бұрын жасалған, сыналған, жүргізілген, тексерілген немесе дайындалған қадамдарды сипаттаңыз.</a:t>
            </a:r>
            <a:endParaRPr sz="1200" b="0" i="1" u="none" strike="noStrike" cap="none" dirty="0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lang="kk-KZ" sz="1200" b="1" i="1" dirty="0">
                <a:solidFill>
                  <a:srgbClr val="6B7280"/>
                </a:solidFill>
              </a:rPr>
              <a:t>Мысалы</a:t>
            </a:r>
            <a:r>
              <a:rPr lang="en-US" sz="1200" b="1" i="1" dirty="0">
                <a:solidFill>
                  <a:srgbClr val="6B7280"/>
                </a:solidFill>
              </a:rPr>
              <a:t>: </a:t>
            </a:r>
            <a:endParaRPr sz="1200" b="1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kk-KZ" sz="1200" i="1" dirty="0">
                <a:solidFill>
                  <a:srgbClr val="6B7280"/>
                </a:solidFill>
              </a:rPr>
              <a:t>Чат-боттың сынақ </a:t>
            </a:r>
            <a:r>
              <a:rPr lang="kk-KZ" sz="1200" i="1" dirty="0" err="1">
                <a:solidFill>
                  <a:srgbClr val="6B7280"/>
                </a:solidFill>
              </a:rPr>
              <a:t>прототипі</a:t>
            </a:r>
            <a:r>
              <a:rPr lang="kk-KZ" sz="1200" i="1" dirty="0">
                <a:solidFill>
                  <a:srgbClr val="6B7280"/>
                </a:solidFill>
              </a:rPr>
              <a:t> әзірленді (</a:t>
            </a:r>
            <a:r>
              <a:rPr lang="en-US" sz="1200" i="1" dirty="0">
                <a:solidFill>
                  <a:srgbClr val="6B7280"/>
                </a:solidFill>
              </a:rPr>
              <a:t>Figma-</a:t>
            </a:r>
            <a:r>
              <a:rPr lang="kk-KZ" sz="1200" i="1" dirty="0">
                <a:solidFill>
                  <a:srgbClr val="6B7280"/>
                </a:solidFill>
              </a:rPr>
              <a:t>дағы бот </a:t>
            </a:r>
            <a:r>
              <a:rPr lang="kk-KZ" sz="1200" i="1" dirty="0" err="1">
                <a:solidFill>
                  <a:srgbClr val="6B7280"/>
                </a:solidFill>
              </a:rPr>
              <a:t>прототипіне</a:t>
            </a:r>
            <a:r>
              <a:rPr lang="kk-KZ" sz="1200" i="1" dirty="0">
                <a:solidFill>
                  <a:srgbClr val="6B7280"/>
                </a:solidFill>
              </a:rPr>
              <a:t> сілтеме). Тәжірибелік үлгі Семей қаласының </a:t>
            </a:r>
            <a:r>
              <a:rPr lang="en-US" sz="1200" i="1" dirty="0">
                <a:solidFill>
                  <a:srgbClr val="6B7280"/>
                </a:solidFill>
              </a:rPr>
              <a:t>№3 </a:t>
            </a:r>
            <a:r>
              <a:rPr lang="kk-KZ" sz="1200" i="1" dirty="0">
                <a:solidFill>
                  <a:srgbClr val="6B7280"/>
                </a:solidFill>
              </a:rPr>
              <a:t>мектебінің 15 мұғалімінен тұратын фокус-топта сынақтан өтті, алғашқы оң пікірлер мен жақсарту бойынша ұсыныстар алынды.</a:t>
            </a:r>
            <a:endParaRPr sz="1200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</p:txBody>
      </p:sp>
      <p:cxnSp>
        <p:nvCxnSpPr>
          <p:cNvPr id="151" name="Google Shape;151;p7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2" name="Google Shape;152;p7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153" name="Google Shape;153;p7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8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8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2933"/>
              </a:buClr>
              <a:buSzPts val="2500"/>
              <a:buFont typeface="Play"/>
              <a:buNone/>
            </a:pPr>
            <a:r>
              <a:rPr lang="kk-KZ" sz="2500" b="1" i="0" u="none" strike="noStrike" cap="none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Ұжым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8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4B5563"/>
              </a:buClr>
              <a:buSzPts val="1050"/>
            </a:pPr>
            <a:r>
              <a:rPr lang="ru-RU" sz="1050" dirty="0" err="1">
                <a:solidFill>
                  <a:srgbClr val="6B7280"/>
                </a:solidFill>
              </a:rPr>
              <a:t>Жоба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мақсаттарын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адамдардың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құзыреттерімен</a:t>
            </a:r>
            <a:r>
              <a:rPr lang="ru-RU" sz="1050" dirty="0">
                <a:solidFill>
                  <a:srgbClr val="6B7280"/>
                </a:solidFill>
              </a:rPr>
              <a:t> </a:t>
            </a:r>
            <a:r>
              <a:rPr lang="ru-RU" sz="1050" dirty="0" err="1">
                <a:solidFill>
                  <a:srgbClr val="6B7280"/>
                </a:solidFill>
              </a:rPr>
              <a:t>байланыстыру</a:t>
            </a:r>
            <a:r>
              <a:rPr lang="ru-RU" sz="1050" dirty="0">
                <a:solidFill>
                  <a:srgbClr val="6B7280"/>
                </a:solidFill>
              </a:rPr>
              <a:t>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8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8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Мазмұны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8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rgbClr val="1F2933"/>
                </a:solidFill>
              </a:rPr>
              <a:t>• </a:t>
            </a:r>
            <a:r>
              <a:rPr lang="ru-RU" sz="1140" dirty="0" err="1">
                <a:solidFill>
                  <a:srgbClr val="1F2933"/>
                </a:solidFill>
              </a:rPr>
              <a:t>негізгі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қатысушылар</a:t>
            </a:r>
            <a:endParaRPr lang="ru-RU" sz="1140" dirty="0">
              <a:solidFill>
                <a:srgbClr val="1F2933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rgbClr val="1F2933"/>
                </a:solidFill>
              </a:rPr>
              <a:t>• </a:t>
            </a:r>
            <a:r>
              <a:rPr lang="ru-RU" sz="1140" dirty="0" err="1">
                <a:solidFill>
                  <a:srgbClr val="1F2933"/>
                </a:solidFill>
              </a:rPr>
              <a:t>жобадағы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әркімнің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рөлі</a:t>
            </a:r>
            <a:endParaRPr lang="ru-RU" sz="1140" dirty="0">
              <a:solidFill>
                <a:srgbClr val="1F2933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rgbClr val="1F2933"/>
                </a:solidFill>
              </a:rPr>
              <a:t>• </a:t>
            </a:r>
            <a:r>
              <a:rPr lang="ru-RU" sz="1140" dirty="0" err="1">
                <a:solidFill>
                  <a:srgbClr val="1F2933"/>
                </a:solidFill>
              </a:rPr>
              <a:t>тиісті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тәжірибе</a:t>
            </a:r>
            <a:endParaRPr lang="ru-RU" sz="1140" dirty="0">
              <a:solidFill>
                <a:srgbClr val="1F2933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rgbClr val="1F2933"/>
                </a:solidFill>
              </a:rPr>
              <a:t>• </a:t>
            </a:r>
            <a:r>
              <a:rPr lang="ru-RU" sz="1140" dirty="0" err="1">
                <a:solidFill>
                  <a:srgbClr val="1F2933"/>
                </a:solidFill>
              </a:rPr>
              <a:t>әдістемеге</a:t>
            </a:r>
            <a:r>
              <a:rPr lang="ru-RU" sz="1140" dirty="0">
                <a:solidFill>
                  <a:srgbClr val="1F2933"/>
                </a:solidFill>
              </a:rPr>
              <a:t>, </a:t>
            </a:r>
            <a:r>
              <a:rPr lang="ru-RU" sz="1140" dirty="0" err="1">
                <a:solidFill>
                  <a:srgbClr val="1F2933"/>
                </a:solidFill>
              </a:rPr>
              <a:t>енгізуге</a:t>
            </a:r>
            <a:r>
              <a:rPr lang="ru-RU" sz="1140" dirty="0">
                <a:solidFill>
                  <a:srgbClr val="1F2933"/>
                </a:solidFill>
              </a:rPr>
              <a:t>, </a:t>
            </a:r>
            <a:r>
              <a:rPr lang="ru-RU" sz="1140" dirty="0" err="1">
                <a:solidFill>
                  <a:srgbClr val="1F2933"/>
                </a:solidFill>
              </a:rPr>
              <a:t>серіктестікке</a:t>
            </a:r>
            <a:r>
              <a:rPr lang="ru-RU" sz="1140" dirty="0">
                <a:solidFill>
                  <a:srgbClr val="1F2933"/>
                </a:solidFill>
              </a:rPr>
              <a:t>, </a:t>
            </a:r>
            <a:r>
              <a:rPr lang="ru-RU" sz="1140" dirty="0" err="1">
                <a:solidFill>
                  <a:srgbClr val="1F2933"/>
                </a:solidFill>
              </a:rPr>
              <a:t>басқаруға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кім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жауапты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8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8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1300"/>
            </a:pPr>
            <a:r>
              <a:rPr lang="kk-KZ" sz="1300" b="1" dirty="0">
                <a:solidFill>
                  <a:srgbClr val="1F2933"/>
                </a:solidFill>
              </a:rPr>
              <a:t>Кеңес</a:t>
            </a:r>
            <a:endParaRPr lang="kk-KZ" sz="1300" dirty="0">
              <a:solidFill>
                <a:schemeClr val="dk1"/>
              </a:solidFill>
            </a:endParaRPr>
          </a:p>
        </p:txBody>
      </p:sp>
      <p:sp>
        <p:nvSpPr>
          <p:cNvPr id="168" name="Google Shape;168;p8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kk-KZ" sz="1140" dirty="0">
                <a:solidFill>
                  <a:srgbClr val="1F2933"/>
                </a:solidFill>
              </a:rPr>
              <a:t>Толық түйіндеме қажет емес. Бұл нақты ұжымның жобаны неліктен жүзеге асыруға қабілетті екенін көрсету маңызды.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8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820"/>
            </a:pPr>
            <a:r>
              <a:rPr lang="ru-RU" sz="820" b="1" dirty="0">
                <a:solidFill>
                  <a:srgbClr val="1F2933"/>
                </a:solidFill>
              </a:rPr>
              <a:t>МАЗМҰНЫҢЫЗҒА АРНАЛҒАН ОРЫН</a:t>
            </a:r>
            <a:endParaRPr lang="ru-RU" sz="820" dirty="0">
              <a:solidFill>
                <a:schemeClr val="dk1"/>
              </a:solidFill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94902"/>
            </a:srgbClr>
          </a:solidFill>
          <a:ln w="15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8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rmAutofit/>
          </a:bodyPr>
          <a:lstStyle/>
          <a:p>
            <a:pPr lvl="0" algn="ctr">
              <a:buClr>
                <a:srgbClr val="6B7280"/>
              </a:buClr>
              <a:buSzPts val="1200"/>
            </a:pPr>
            <a:r>
              <a:rPr lang="ru-RU" sz="1200" i="1" dirty="0">
                <a:solidFill>
                  <a:srgbClr val="6B7280"/>
                </a:solidFill>
              </a:rPr>
              <a:t>Формат </a:t>
            </a:r>
            <a:r>
              <a:rPr lang="ru-RU" sz="1200" i="1" dirty="0" err="1">
                <a:solidFill>
                  <a:srgbClr val="6B7280"/>
                </a:solidFill>
              </a:rPr>
              <a:t>түрі</a:t>
            </a:r>
            <a:r>
              <a:rPr lang="ru-RU" sz="1200" i="1" dirty="0">
                <a:solidFill>
                  <a:srgbClr val="6B7280"/>
                </a:solidFill>
              </a:rPr>
              <a:t>: </a:t>
            </a:r>
            <a:r>
              <a:rPr lang="ru-RU" sz="1200" i="1" dirty="0" err="1">
                <a:solidFill>
                  <a:srgbClr val="6B7280"/>
                </a:solidFill>
              </a:rPr>
              <a:t>аты-жөні</a:t>
            </a:r>
            <a:r>
              <a:rPr lang="ru-RU" sz="1200" i="1" dirty="0">
                <a:solidFill>
                  <a:srgbClr val="6B7280"/>
                </a:solidFill>
              </a:rPr>
              <a:t>→ </a:t>
            </a:r>
            <a:r>
              <a:rPr lang="ru-RU" sz="1200" i="1" dirty="0" err="1">
                <a:solidFill>
                  <a:srgbClr val="6B7280"/>
                </a:solidFill>
              </a:rPr>
              <a:t>жобадағы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рөлі</a:t>
            </a:r>
            <a:r>
              <a:rPr lang="ru-RU" sz="1200" i="1" dirty="0">
                <a:solidFill>
                  <a:srgbClr val="6B7280"/>
                </a:solidFill>
              </a:rPr>
              <a:t> → </a:t>
            </a:r>
            <a:r>
              <a:rPr lang="ru-RU" sz="1200" i="1" dirty="0" err="1">
                <a:solidFill>
                  <a:srgbClr val="6B7280"/>
                </a:solidFill>
              </a:rPr>
              <a:t>жоба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тапсырмаларына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қатысты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тәжірибе</a:t>
            </a:r>
            <a:r>
              <a:rPr lang="ru-RU" sz="1200" i="1">
                <a:solidFill>
                  <a:srgbClr val="6B7280"/>
                </a:solidFill>
              </a:rPr>
              <a:t>.</a:t>
            </a:r>
            <a:endParaRPr sz="1200" b="0" i="1" u="none" strike="noStrike" cap="none" dirty="0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lang="kk-KZ" sz="1200" b="1" i="1" dirty="0">
                <a:solidFill>
                  <a:srgbClr val="6B7280"/>
                </a:solidFill>
              </a:rPr>
              <a:t>Мысалы</a:t>
            </a:r>
            <a:r>
              <a:rPr lang="en-US" sz="1200" b="1" i="1" dirty="0">
                <a:solidFill>
                  <a:srgbClr val="6B7280"/>
                </a:solidFill>
              </a:rPr>
              <a:t>: </a:t>
            </a:r>
            <a:endParaRPr sz="1200" b="1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kk-KZ" sz="1200" i="1" dirty="0">
                <a:solidFill>
                  <a:srgbClr val="6B7280"/>
                </a:solidFill>
              </a:rPr>
              <a:t>Жоба жетекшісі – Айгүл Смағұлова (білім беру жобаларын басқару тәжірибесі 5 жыл); Әдіскер – педагогика ғылымдарының кандидаты Ерлан Бекболатов; </a:t>
            </a:r>
            <a:r>
              <a:rPr lang="en-US" sz="1200" i="1" dirty="0">
                <a:solidFill>
                  <a:srgbClr val="6B7280"/>
                </a:solidFill>
              </a:rPr>
              <a:t>IT </a:t>
            </a:r>
            <a:r>
              <a:rPr lang="kk-KZ" sz="1200" i="1" dirty="0">
                <a:solidFill>
                  <a:srgbClr val="6B7280"/>
                </a:solidFill>
              </a:rPr>
              <a:t>әзірлеушісі – Дамир Тілеубаев.</a:t>
            </a:r>
            <a:endParaRPr sz="1200" i="1" dirty="0">
              <a:solidFill>
                <a:srgbClr val="6B7280"/>
              </a:solidFill>
            </a:endParaRPr>
          </a:p>
        </p:txBody>
      </p:sp>
      <p:cxnSp>
        <p:nvCxnSpPr>
          <p:cNvPr id="172" name="Google Shape;172;p8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3" name="Google Shape;173;p8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"/>
          <p:cNvSpPr/>
          <p:nvPr/>
        </p:nvSpPr>
        <p:spPr>
          <a:xfrm>
            <a:off x="594360" y="502920"/>
            <a:ext cx="502920" cy="320040"/>
          </a:xfrm>
          <a:prstGeom prst="roundRect">
            <a:avLst>
              <a:gd name="adj" fmla="val 22857"/>
            </a:avLst>
          </a:prstGeom>
          <a:solidFill>
            <a:srgbClr val="202124"/>
          </a:solidFill>
          <a:ln w="12700" cap="flat" cmpd="sng">
            <a:solidFill>
              <a:srgbClr val="202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9"/>
          <p:cNvSpPr/>
          <p:nvPr/>
        </p:nvSpPr>
        <p:spPr>
          <a:xfrm>
            <a:off x="594360" y="566928"/>
            <a:ext cx="50292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9"/>
          <p:cNvSpPr/>
          <p:nvPr/>
        </p:nvSpPr>
        <p:spPr>
          <a:xfrm>
            <a:off x="1234440" y="438912"/>
            <a:ext cx="9966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1F2933"/>
              </a:buClr>
              <a:buSzPts val="2500"/>
            </a:pP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Күтілетін</a:t>
            </a:r>
            <a:r>
              <a:rPr lang="ru-RU" sz="2500" b="1" dirty="0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r>
              <a:rPr lang="ru-RU" sz="2500" b="1" dirty="0" err="1">
                <a:solidFill>
                  <a:srgbClr val="1F2933"/>
                </a:solidFill>
                <a:latin typeface="Play"/>
                <a:ea typeface="Play"/>
                <a:cs typeface="Play"/>
                <a:sym typeface="Play"/>
              </a:rPr>
              <a:t>нәтижелер</a:t>
            </a:r>
            <a:endParaRPr sz="25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9"/>
          <p:cNvSpPr/>
          <p:nvPr/>
        </p:nvSpPr>
        <p:spPr>
          <a:xfrm>
            <a:off x="1234440" y="896112"/>
            <a:ext cx="987552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4B5563"/>
              </a:buClr>
              <a:buSzPts val="1050"/>
            </a:pPr>
            <a:r>
              <a:rPr lang="kk-KZ" sz="1050" b="0" i="0" u="none" strike="noStrike" cap="none" dirty="0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«Не жасалады» және «не өзгеруі тиіс» деген ұғымдарды ажыратыңыз.</a:t>
            </a:r>
          </a:p>
        </p:txBody>
      </p:sp>
      <p:sp>
        <p:nvSpPr>
          <p:cNvPr id="184" name="Google Shape;184;p9"/>
          <p:cNvSpPr/>
          <p:nvPr/>
        </p:nvSpPr>
        <p:spPr>
          <a:xfrm>
            <a:off x="594360" y="1508760"/>
            <a:ext cx="5394960" cy="2148840"/>
          </a:xfrm>
          <a:prstGeom prst="roundRect">
            <a:avLst>
              <a:gd name="adj" fmla="val 3830"/>
            </a:avLst>
          </a:prstGeom>
          <a:solidFill>
            <a:srgbClr val="F3F4F6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9"/>
          <p:cNvSpPr/>
          <p:nvPr/>
        </p:nvSpPr>
        <p:spPr>
          <a:xfrm>
            <a:off x="758952" y="1673352"/>
            <a:ext cx="506577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4C45"/>
              </a:buClr>
              <a:buSzPts val="1300"/>
              <a:buFont typeface="Arial"/>
              <a:buNone/>
            </a:pPr>
            <a:r>
              <a:rPr lang="kk-KZ" sz="1300" b="1" i="0" u="none" strike="noStrike" cap="none" dirty="0">
                <a:solidFill>
                  <a:srgbClr val="1F2933"/>
                </a:solidFill>
                <a:latin typeface="Arial"/>
                <a:ea typeface="Arial"/>
                <a:cs typeface="Arial"/>
                <a:sym typeface="Arial"/>
              </a:rPr>
              <a:t>Мазмұны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9"/>
          <p:cNvSpPr/>
          <p:nvPr/>
        </p:nvSpPr>
        <p:spPr>
          <a:xfrm>
            <a:off x="758952" y="2039112"/>
            <a:ext cx="506577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Не </a:t>
            </a:r>
            <a:r>
              <a:rPr lang="ru-RU" sz="1140" dirty="0" err="1">
                <a:solidFill>
                  <a:schemeClr val="dk1"/>
                </a:solidFill>
              </a:rPr>
              <a:t>жасалады</a:t>
            </a:r>
            <a:r>
              <a:rPr lang="ru-RU" sz="1140" dirty="0">
                <a:solidFill>
                  <a:schemeClr val="dk1"/>
                </a:solidFill>
              </a:rPr>
              <a:t>: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сабақтар</a:t>
            </a:r>
            <a:r>
              <a:rPr lang="ru-RU" sz="1140" dirty="0">
                <a:solidFill>
                  <a:schemeClr val="dk1"/>
                </a:solidFill>
              </a:rPr>
              <a:t>, </a:t>
            </a:r>
            <a:r>
              <a:rPr lang="ru-RU" sz="1140" dirty="0" err="1">
                <a:solidFill>
                  <a:schemeClr val="dk1"/>
                </a:solidFill>
              </a:rPr>
              <a:t>материалдар</a:t>
            </a:r>
            <a:r>
              <a:rPr lang="ru-RU" sz="1140" dirty="0">
                <a:solidFill>
                  <a:schemeClr val="dk1"/>
                </a:solidFill>
              </a:rPr>
              <a:t>, </a:t>
            </a:r>
            <a:r>
              <a:rPr lang="ru-RU" sz="1140" dirty="0" err="1">
                <a:solidFill>
                  <a:schemeClr val="dk1"/>
                </a:solidFill>
              </a:rPr>
              <a:t>тренингтер</a:t>
            </a:r>
            <a:r>
              <a:rPr lang="ru-RU" sz="1140" dirty="0">
                <a:solidFill>
                  <a:schemeClr val="dk1"/>
                </a:solidFill>
              </a:rPr>
              <a:t>, </a:t>
            </a:r>
            <a:r>
              <a:rPr lang="ru-RU" sz="1140" dirty="0" err="1">
                <a:solidFill>
                  <a:schemeClr val="dk1"/>
                </a:solidFill>
              </a:rPr>
              <a:t>бағдарлама</a:t>
            </a: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endParaRPr lang="ru-RU" sz="1140" dirty="0">
              <a:solidFill>
                <a:schemeClr val="dk1"/>
              </a:solidFill>
            </a:endParaRP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Не </a:t>
            </a:r>
            <a:r>
              <a:rPr lang="ru-RU" sz="1140" dirty="0" err="1">
                <a:solidFill>
                  <a:schemeClr val="dk1"/>
                </a:solidFill>
              </a:rPr>
              <a:t>өзгереді</a:t>
            </a:r>
            <a:r>
              <a:rPr lang="ru-RU" sz="1140" dirty="0">
                <a:solidFill>
                  <a:schemeClr val="dk1"/>
                </a:solidFill>
              </a:rPr>
              <a:t>:</a:t>
            </a:r>
          </a:p>
          <a:p>
            <a:pPr lvl="0">
              <a:buClr>
                <a:srgbClr val="1F2933"/>
              </a:buClr>
              <a:buSzPts val="1140"/>
            </a:pPr>
            <a:r>
              <a:rPr lang="ru-RU" sz="1140" dirty="0">
                <a:solidFill>
                  <a:schemeClr val="dk1"/>
                </a:solidFill>
              </a:rPr>
              <a:t>• </a:t>
            </a:r>
            <a:r>
              <a:rPr lang="ru-RU" sz="1140" dirty="0" err="1">
                <a:solidFill>
                  <a:schemeClr val="dk1"/>
                </a:solidFill>
              </a:rPr>
              <a:t>дағдылар</a:t>
            </a:r>
            <a:r>
              <a:rPr lang="ru-RU" sz="1140" dirty="0">
                <a:solidFill>
                  <a:schemeClr val="dk1"/>
                </a:solidFill>
              </a:rPr>
              <a:t>, </a:t>
            </a:r>
            <a:r>
              <a:rPr lang="ru-RU" sz="1140" dirty="0" err="1">
                <a:solidFill>
                  <a:schemeClr val="dk1"/>
                </a:solidFill>
              </a:rPr>
              <a:t>қолжетімділік</a:t>
            </a:r>
            <a:r>
              <a:rPr lang="ru-RU" sz="1140" dirty="0">
                <a:solidFill>
                  <a:schemeClr val="dk1"/>
                </a:solidFill>
              </a:rPr>
              <a:t>, </a:t>
            </a:r>
            <a:r>
              <a:rPr lang="ru-RU" sz="1140" dirty="0" err="1">
                <a:solidFill>
                  <a:schemeClr val="dk1"/>
                </a:solidFill>
              </a:rPr>
              <a:t>тәжірибелер</a:t>
            </a:r>
            <a:r>
              <a:rPr lang="ru-RU" sz="1140" dirty="0">
                <a:solidFill>
                  <a:schemeClr val="dk1"/>
                </a:solidFill>
              </a:rPr>
              <a:t>, аудитория </a:t>
            </a:r>
            <a:r>
              <a:rPr lang="ru-RU" sz="1140" dirty="0" err="1">
                <a:solidFill>
                  <a:schemeClr val="dk1"/>
                </a:solidFill>
              </a:rPr>
              <a:t>мүмкіндіктері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9"/>
          <p:cNvSpPr/>
          <p:nvPr/>
        </p:nvSpPr>
        <p:spPr>
          <a:xfrm>
            <a:off x="6236208" y="1508760"/>
            <a:ext cx="5349240" cy="2148840"/>
          </a:xfrm>
          <a:prstGeom prst="roundRect">
            <a:avLst>
              <a:gd name="adj" fmla="val 3830"/>
            </a:avLst>
          </a:prstGeom>
          <a:solidFill>
            <a:srgbClr val="FFFFFF"/>
          </a:solidFill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9"/>
          <p:cNvSpPr/>
          <p:nvPr/>
        </p:nvSpPr>
        <p:spPr>
          <a:xfrm>
            <a:off x="6400800" y="1673352"/>
            <a:ext cx="5020056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1300"/>
            </a:pPr>
            <a:r>
              <a:rPr lang="kk-KZ" sz="1300" b="1" dirty="0">
                <a:solidFill>
                  <a:srgbClr val="1F2933"/>
                </a:solidFill>
              </a:rPr>
              <a:t>Кеңес</a:t>
            </a:r>
            <a:endParaRPr lang="kk-KZ" sz="1300" dirty="0">
              <a:solidFill>
                <a:schemeClr val="dk1"/>
              </a:solidFill>
            </a:endParaRPr>
          </a:p>
        </p:txBody>
      </p:sp>
      <p:sp>
        <p:nvSpPr>
          <p:cNvPr id="189" name="Google Shape;189;p9"/>
          <p:cNvSpPr/>
          <p:nvPr/>
        </p:nvSpPr>
        <p:spPr>
          <a:xfrm>
            <a:off x="6400800" y="2039112"/>
            <a:ext cx="5020056" cy="1490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0" tIns="250" rIns="250" bIns="250" anchor="t" anchorCtr="0">
            <a:normAutofit/>
          </a:bodyPr>
          <a:lstStyle/>
          <a:p>
            <a:pPr>
              <a:buClr>
                <a:srgbClr val="1F2933"/>
              </a:buClr>
              <a:buSzPts val="1140"/>
            </a:pPr>
            <a:r>
              <a:rPr lang="ru-RU" sz="1140" dirty="0" err="1">
                <a:solidFill>
                  <a:srgbClr val="1F2933"/>
                </a:solidFill>
              </a:rPr>
              <a:t>Нәтиже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жай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ғана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іс</a:t>
            </a:r>
            <a:r>
              <a:rPr lang="ru-RU" sz="1140" dirty="0">
                <a:solidFill>
                  <a:srgbClr val="1F2933"/>
                </a:solidFill>
              </a:rPr>
              <a:t>-шара </a:t>
            </a:r>
            <a:r>
              <a:rPr lang="ru-RU" sz="1140" dirty="0" err="1">
                <a:solidFill>
                  <a:srgbClr val="1F2933"/>
                </a:solidFill>
              </a:rPr>
              <a:t>емес</a:t>
            </a:r>
            <a:r>
              <a:rPr lang="ru-RU" sz="1140" dirty="0">
                <a:solidFill>
                  <a:srgbClr val="1F2933"/>
                </a:solidFill>
              </a:rPr>
              <a:t>. </a:t>
            </a:r>
            <a:r>
              <a:rPr lang="ru-RU" sz="1140" dirty="0" err="1">
                <a:solidFill>
                  <a:srgbClr val="1F2933"/>
                </a:solidFill>
              </a:rPr>
              <a:t>Бұл</a:t>
            </a:r>
            <a:r>
              <a:rPr lang="ru-RU" sz="1140" dirty="0">
                <a:solidFill>
                  <a:srgbClr val="1F2933"/>
                </a:solidFill>
              </a:rPr>
              <a:t> — </a:t>
            </a:r>
            <a:r>
              <a:rPr lang="ru-RU" sz="1140" dirty="0" err="1">
                <a:solidFill>
                  <a:srgbClr val="1F2933"/>
                </a:solidFill>
              </a:rPr>
              <a:t>жобаның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қатысушылар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үшін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қалыптастырғысы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келетін</a:t>
            </a:r>
            <a:r>
              <a:rPr lang="ru-RU" sz="1140" dirty="0">
                <a:solidFill>
                  <a:srgbClr val="1F2933"/>
                </a:solidFill>
              </a:rPr>
              <a:t> </a:t>
            </a:r>
            <a:r>
              <a:rPr lang="ru-RU" sz="1140" dirty="0" err="1">
                <a:solidFill>
                  <a:srgbClr val="1F2933"/>
                </a:solidFill>
              </a:rPr>
              <a:t>өзгерісі</a:t>
            </a:r>
            <a:r>
              <a:rPr lang="ru-RU" sz="1140" dirty="0">
                <a:solidFill>
                  <a:srgbClr val="1F2933"/>
                </a:solidFill>
              </a:rPr>
              <a:t>.</a:t>
            </a:r>
            <a:endParaRPr sz="114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9"/>
          <p:cNvSpPr/>
          <p:nvPr/>
        </p:nvSpPr>
        <p:spPr>
          <a:xfrm>
            <a:off x="594360" y="3931920"/>
            <a:ext cx="640080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Clr>
                <a:srgbClr val="0F4C45"/>
              </a:buClr>
              <a:buSzPts val="820"/>
            </a:pPr>
            <a:r>
              <a:rPr lang="ru-RU" sz="820" b="1" dirty="0">
                <a:solidFill>
                  <a:srgbClr val="1F2933"/>
                </a:solidFill>
              </a:rPr>
              <a:t>МАЗМҰНЫҢЫЗҒА АРНАЛҒАН ОРЫН</a:t>
            </a:r>
            <a:endParaRPr lang="ru-RU" sz="820" dirty="0">
              <a:solidFill>
                <a:schemeClr val="dk1"/>
              </a:solidFill>
            </a:endParaRPr>
          </a:p>
        </p:txBody>
      </p:sp>
      <p:sp>
        <p:nvSpPr>
          <p:cNvPr id="191" name="Google Shape;191;p9"/>
          <p:cNvSpPr/>
          <p:nvPr/>
        </p:nvSpPr>
        <p:spPr>
          <a:xfrm>
            <a:off x="594360" y="4224528"/>
            <a:ext cx="10991088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94902"/>
            </a:srgbClr>
          </a:solidFill>
          <a:ln w="152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9"/>
          <p:cNvSpPr/>
          <p:nvPr/>
        </p:nvSpPr>
        <p:spPr>
          <a:xfrm>
            <a:off x="758952" y="4389120"/>
            <a:ext cx="10661904" cy="12710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5" tIns="375" rIns="375" bIns="375" anchor="ctr" anchorCtr="0">
            <a:normAutofit/>
          </a:bodyPr>
          <a:lstStyle/>
          <a:p>
            <a:pPr lvl="0" algn="ctr">
              <a:buClr>
                <a:srgbClr val="6B7280"/>
              </a:buClr>
              <a:buSzPts val="1200"/>
            </a:pPr>
            <a:r>
              <a:rPr lang="ru-RU" sz="1200" i="1" dirty="0">
                <a:solidFill>
                  <a:srgbClr val="6B7280"/>
                </a:solidFill>
              </a:rPr>
              <a:t>3-5 </a:t>
            </a:r>
            <a:r>
              <a:rPr lang="ru-RU" sz="1200" i="1" dirty="0" err="1">
                <a:solidFill>
                  <a:srgbClr val="6B7280"/>
                </a:solidFill>
              </a:rPr>
              <a:t>негізгі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нәтижені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сипаттаңыз</a:t>
            </a:r>
            <a:r>
              <a:rPr lang="ru-RU" sz="1200" i="1" dirty="0">
                <a:solidFill>
                  <a:srgbClr val="6B7280"/>
                </a:solidFill>
              </a:rPr>
              <a:t>: </a:t>
            </a:r>
            <a:r>
              <a:rPr lang="ru-RU" sz="1200" i="1" dirty="0" err="1">
                <a:solidFill>
                  <a:srgbClr val="6B7280"/>
                </a:solidFill>
              </a:rPr>
              <a:t>жоба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нәтижелері</a:t>
            </a:r>
            <a:r>
              <a:rPr lang="ru-RU" sz="1200" i="1" dirty="0">
                <a:solidFill>
                  <a:srgbClr val="6B7280"/>
                </a:solidFill>
              </a:rPr>
              <a:t>, аудитория </a:t>
            </a:r>
            <a:r>
              <a:rPr lang="ru-RU" sz="1200" i="1" dirty="0" err="1">
                <a:solidFill>
                  <a:srgbClr val="6B7280"/>
                </a:solidFill>
              </a:rPr>
              <a:t>үшін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өзгерістер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және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білім</a:t>
            </a:r>
            <a:r>
              <a:rPr lang="ru-RU" sz="1200" i="1" dirty="0">
                <a:solidFill>
                  <a:srgbClr val="6B7280"/>
                </a:solidFill>
              </a:rPr>
              <a:t> беру </a:t>
            </a:r>
            <a:r>
              <a:rPr lang="ru-RU" sz="1200" i="1" dirty="0" err="1">
                <a:solidFill>
                  <a:srgbClr val="6B7280"/>
                </a:solidFill>
              </a:rPr>
              <a:t>ортасына</a:t>
            </a:r>
            <a:r>
              <a:rPr lang="ru-RU" sz="1200" i="1" dirty="0">
                <a:solidFill>
                  <a:srgbClr val="6B7280"/>
                </a:solidFill>
              </a:rPr>
              <a:t> </a:t>
            </a:r>
            <a:r>
              <a:rPr lang="ru-RU" sz="1200" i="1" dirty="0" err="1">
                <a:solidFill>
                  <a:srgbClr val="6B7280"/>
                </a:solidFill>
              </a:rPr>
              <a:t>әсері</a:t>
            </a:r>
            <a:r>
              <a:rPr lang="ru-RU" sz="1200" i="1" dirty="0">
                <a:solidFill>
                  <a:srgbClr val="6B7280"/>
                </a:solidFill>
              </a:rPr>
              <a:t>.</a:t>
            </a:r>
            <a:endParaRPr sz="1200" i="1" u="none" strike="noStrike" cap="none" dirty="0">
              <a:solidFill>
                <a:srgbClr val="6B728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r>
              <a:rPr lang="ru-RU" sz="1200" b="1" i="1" dirty="0" err="1">
                <a:solidFill>
                  <a:srgbClr val="6B7280"/>
                </a:solidFill>
              </a:rPr>
              <a:t>Мысалы</a:t>
            </a:r>
            <a:r>
              <a:rPr lang="en-US" sz="1200" b="1" i="1" dirty="0">
                <a:solidFill>
                  <a:srgbClr val="6B7280"/>
                </a:solidFill>
              </a:rPr>
              <a:t>: </a:t>
            </a:r>
            <a:endParaRPr sz="1200" b="1" i="1" dirty="0">
              <a:solidFill>
                <a:srgbClr val="6B728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200"/>
              <a:buFont typeface="Arial"/>
              <a:buNone/>
            </a:pPr>
            <a:endParaRPr sz="1200" i="1" dirty="0">
              <a:solidFill>
                <a:srgbClr val="6B7280"/>
              </a:solidFill>
            </a:endParaRPr>
          </a:p>
          <a:p>
            <a:pPr lvl="0" algn="ctr">
              <a:buClr>
                <a:srgbClr val="6B7280"/>
              </a:buClr>
              <a:buSzPts val="1200"/>
            </a:pPr>
            <a:r>
              <a:rPr lang="kk-KZ" sz="1200" i="1" dirty="0">
                <a:solidFill>
                  <a:srgbClr val="6B7280"/>
                </a:solidFill>
              </a:rPr>
              <a:t>Мектеп пәндеріне арналған </a:t>
            </a:r>
            <a:r>
              <a:rPr lang="en-US" sz="1200" i="1" dirty="0">
                <a:solidFill>
                  <a:srgbClr val="6B7280"/>
                </a:solidFill>
              </a:rPr>
              <a:t>AI </a:t>
            </a:r>
            <a:r>
              <a:rPr lang="kk-KZ" sz="1200" i="1" dirty="0">
                <a:solidFill>
                  <a:srgbClr val="6B7280"/>
                </a:solidFill>
              </a:rPr>
              <a:t>нұсқауларының жұмыс базасы құрылады. Мұғалімдердің жүктемесі мен шаршау деңгейі төмендейді, интерактивті сабақтарды ұйымдастыруға арналған дайын цифрлық құралдар пайда болады.</a:t>
            </a:r>
            <a:endParaRPr sz="1200" i="1" dirty="0">
              <a:solidFill>
                <a:srgbClr val="6B7280"/>
              </a:solidFill>
            </a:endParaRPr>
          </a:p>
        </p:txBody>
      </p:sp>
      <p:cxnSp>
        <p:nvCxnSpPr>
          <p:cNvPr id="193" name="Google Shape;193;p9"/>
          <p:cNvCxnSpPr/>
          <p:nvPr/>
        </p:nvCxnSpPr>
        <p:spPr>
          <a:xfrm>
            <a:off x="548640" y="6446520"/>
            <a:ext cx="11109960" cy="0"/>
          </a:xfrm>
          <a:prstGeom prst="straightConnector1">
            <a:avLst/>
          </a:prstGeom>
          <a:noFill/>
          <a:ln w="12700" cap="flat" cmpd="sng">
            <a:solidFill>
              <a:srgbClr val="E5E7EB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4" name="Google Shape;194;p9"/>
          <p:cNvSpPr/>
          <p:nvPr/>
        </p:nvSpPr>
        <p:spPr>
          <a:xfrm>
            <a:off x="594360" y="6510528"/>
            <a:ext cx="8869680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Clr>
                <a:srgbClr val="6B7280"/>
              </a:buClr>
              <a:buSzPts val="750"/>
            </a:pPr>
            <a:r>
              <a:rPr lang="en-US" sz="750" dirty="0" err="1">
                <a:solidFill>
                  <a:srgbClr val="6B7280"/>
                </a:solidFill>
              </a:rPr>
              <a:t>Tamyr</a:t>
            </a:r>
            <a:r>
              <a:rPr lang="en-US" sz="750" dirty="0">
                <a:solidFill>
                  <a:srgbClr val="6B7280"/>
                </a:solidFill>
              </a:rPr>
              <a:t> Platform · </a:t>
            </a:r>
            <a:r>
              <a:rPr lang="ru-RU" sz="750" dirty="0" err="1">
                <a:solidFill>
                  <a:srgbClr val="6B7280"/>
                </a:solidFill>
              </a:rPr>
              <a:t>бұл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құжат</a:t>
            </a:r>
            <a:r>
              <a:rPr lang="ru-RU" sz="750" dirty="0">
                <a:solidFill>
                  <a:srgbClr val="6B7280"/>
                </a:solidFill>
              </a:rPr>
              <a:t> — </a:t>
            </a:r>
            <a:r>
              <a:rPr lang="ru-RU" sz="750" dirty="0" err="1">
                <a:solidFill>
                  <a:srgbClr val="6B7280"/>
                </a:solidFill>
              </a:rPr>
              <a:t>нұсқаулық</a:t>
            </a:r>
            <a:r>
              <a:rPr lang="ru-RU" sz="750" dirty="0">
                <a:solidFill>
                  <a:srgbClr val="6B7280"/>
                </a:solidFill>
              </a:rPr>
              <a:t>,  </a:t>
            </a:r>
            <a:r>
              <a:rPr lang="ru-RU" sz="750" dirty="0" err="1">
                <a:solidFill>
                  <a:srgbClr val="6B7280"/>
                </a:solidFill>
              </a:rPr>
              <a:t>қатысушылар</a:t>
            </a:r>
            <a:r>
              <a:rPr lang="ru-RU" sz="750" dirty="0">
                <a:solidFill>
                  <a:srgbClr val="6B7280"/>
                </a:solidFill>
              </a:rPr>
              <a:t> дизайн мен </a:t>
            </a:r>
            <a:r>
              <a:rPr lang="ru-RU" sz="750" dirty="0" err="1">
                <a:solidFill>
                  <a:srgbClr val="6B7280"/>
                </a:solidFill>
              </a:rPr>
              <a:t>мазмұнды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өздері</a:t>
            </a:r>
            <a:r>
              <a:rPr lang="ru-RU" sz="750" dirty="0">
                <a:solidFill>
                  <a:srgbClr val="6B7280"/>
                </a:solidFill>
              </a:rPr>
              <a:t> </a:t>
            </a:r>
            <a:r>
              <a:rPr lang="ru-RU" sz="750" dirty="0" err="1">
                <a:solidFill>
                  <a:srgbClr val="6B7280"/>
                </a:solidFill>
              </a:rPr>
              <a:t>дайындайды</a:t>
            </a:r>
            <a:endParaRPr lang="ru-RU" sz="750" dirty="0">
              <a:solidFill>
                <a:schemeClr val="dk1"/>
              </a:solidFill>
            </a:endParaRPr>
          </a:p>
        </p:txBody>
      </p:sp>
      <p:sp>
        <p:nvSpPr>
          <p:cNvPr id="195" name="Google Shape;195;p9"/>
          <p:cNvSpPr/>
          <p:nvPr/>
        </p:nvSpPr>
        <p:spPr>
          <a:xfrm>
            <a:off x="11201400" y="6473952"/>
            <a:ext cx="4572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800"/>
              <a:buFont typeface="Arial"/>
              <a:buNone/>
            </a:pPr>
            <a:r>
              <a:rPr lang="en-US" sz="800" b="0" i="0" u="none" strike="noStrike" cap="non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1534</Words>
  <Application>Microsoft Macintosh PowerPoint</Application>
  <PresentationFormat>Widescreen</PresentationFormat>
  <Paragraphs>246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Tamyr Platform</dc:creator>
  <cp:lastModifiedBy>Altynay Gabduali</cp:lastModifiedBy>
  <cp:revision>3</cp:revision>
  <dcterms:created xsi:type="dcterms:W3CDTF">2026-08-20T11:16:16Z</dcterms:created>
  <dcterms:modified xsi:type="dcterms:W3CDTF">2026-08-24T00:11:17Z</dcterms:modified>
</cp:coreProperties>
</file>